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6" r:id="rId2"/>
    <p:sldId id="257" r:id="rId3"/>
    <p:sldId id="270" r:id="rId4"/>
    <p:sldId id="258" r:id="rId5"/>
    <p:sldId id="259" r:id="rId6"/>
    <p:sldId id="260" r:id="rId7"/>
    <p:sldId id="261" r:id="rId8"/>
    <p:sldId id="293" r:id="rId9"/>
    <p:sldId id="294" r:id="rId10"/>
    <p:sldId id="295" r:id="rId11"/>
    <p:sldId id="296" r:id="rId12"/>
    <p:sldId id="297" r:id="rId13"/>
    <p:sldId id="298" r:id="rId14"/>
    <p:sldId id="299" r:id="rId15"/>
    <p:sldId id="300" r:id="rId16"/>
    <p:sldId id="262" r:id="rId17"/>
    <p:sldId id="301" r:id="rId18"/>
    <p:sldId id="263" r:id="rId19"/>
    <p:sldId id="265" r:id="rId20"/>
    <p:sldId id="267" r:id="rId21"/>
    <p:sldId id="268" r:id="rId22"/>
    <p:sldId id="269" r:id="rId23"/>
    <p:sldId id="279" r:id="rId24"/>
    <p:sldId id="271" r:id="rId25"/>
    <p:sldId id="272" r:id="rId26"/>
    <p:sldId id="274" r:id="rId27"/>
    <p:sldId id="291" r:id="rId28"/>
    <p:sldId id="292" r:id="rId29"/>
    <p:sldId id="276" r:id="rId30"/>
    <p:sldId id="277" r:id="rId31"/>
    <p:sldId id="275" r:id="rId32"/>
    <p:sldId id="280" r:id="rId33"/>
    <p:sldId id="281" r:id="rId34"/>
    <p:sldId id="282" r:id="rId35"/>
    <p:sldId id="283" r:id="rId36"/>
    <p:sldId id="284" r:id="rId37"/>
    <p:sldId id="285" r:id="rId38"/>
    <p:sldId id="286" r:id="rId39"/>
    <p:sldId id="287" r:id="rId40"/>
    <p:sldId id="288" r:id="rId41"/>
    <p:sldId id="290"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_" initials="_" lastIdx="1" clrIdx="0">
    <p:extLst>
      <p:ext uri="{19B8F6BF-5375-455C-9EA6-DF929625EA0E}">
        <p15:presenceInfo xmlns:p15="http://schemas.microsoft.com/office/powerpoint/2012/main" userId="_"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 mediu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884" autoAdjust="0"/>
    <p:restoredTop sz="94660"/>
  </p:normalViewPr>
  <p:slideViewPr>
    <p:cSldViewPr snapToGrid="0">
      <p:cViewPr varScale="1">
        <p:scale>
          <a:sx n="79" d="100"/>
          <a:sy n="79" d="100"/>
        </p:scale>
        <p:origin x="96" y="22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ro-RO" sz="1862" b="0" i="0" u="none" strike="noStrike" kern="1200" spc="0" baseline="0">
                <a:solidFill>
                  <a:schemeClr val="tx1">
                    <a:lumMod val="65000"/>
                    <a:lumOff val="35000"/>
                  </a:schemeClr>
                </a:solidFill>
                <a:latin typeface="+mn-lt"/>
                <a:ea typeface="+mn-ea"/>
                <a:cs typeface="+mn-cs"/>
              </a:defRPr>
            </a:pPr>
            <a:r>
              <a:rPr lang="en-US" sz="1800" dirty="0" err="1">
                <a:latin typeface="Times New Roman" panose="02020603050405020304" pitchFamily="18" charset="0"/>
                <a:cs typeface="Times New Roman" panose="02020603050405020304" pitchFamily="18" charset="0"/>
              </a:rPr>
              <a:t>Număr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clase</a:t>
            </a:r>
            <a:endParaRPr lang="en-US" sz="1800"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lang="ro-RO" sz="1862" b="0" i="0" u="none" strike="noStrike" kern="1200" spc="0" baseline="0">
              <a:solidFill>
                <a:schemeClr val="tx1">
                  <a:lumMod val="65000"/>
                  <a:lumOff val="35000"/>
                </a:schemeClr>
              </a:solidFill>
              <a:latin typeface="+mn-lt"/>
              <a:ea typeface="+mn-ea"/>
              <a:cs typeface="+mn-cs"/>
            </a:defRPr>
          </a:pPr>
          <a:endParaRPr lang="ro-RO"/>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3125000000000002"/>
          <c:y val="0.545695278931147"/>
          <c:w val="0.53437500000000004"/>
          <c:h val="0.44934206143319022"/>
        </c:manualLayout>
      </c:layout>
      <c:pie3DChart>
        <c:varyColors val="1"/>
        <c:ser>
          <c:idx val="0"/>
          <c:order val="0"/>
          <c:tx>
            <c:strRef>
              <c:f>Foaie1!$B$1</c:f>
              <c:strCache>
                <c:ptCount val="1"/>
                <c:pt idx="0">
                  <c:v>Număr clase</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DEB2-4C47-8CC7-87CDC1C0D969}"/>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DEB2-4C47-8CC7-87CDC1C0D969}"/>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DEB2-4C47-8CC7-87CDC1C0D969}"/>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DEB2-4C47-8CC7-87CDC1C0D969}"/>
              </c:ext>
            </c:extLst>
          </c:dPt>
          <c:cat>
            <c:strRef>
              <c:f>Foaie1!$A$2:$A$5</c:f>
              <c:strCache>
                <c:ptCount val="3"/>
                <c:pt idx="0">
                  <c:v>Preșcolar</c:v>
                </c:pt>
                <c:pt idx="1">
                  <c:v>Primar</c:v>
                </c:pt>
                <c:pt idx="2">
                  <c:v>Gimnazial</c:v>
                </c:pt>
              </c:strCache>
            </c:strRef>
          </c:cat>
          <c:val>
            <c:numRef>
              <c:f>Foaie1!$B$2:$B$5</c:f>
              <c:numCache>
                <c:formatCode>General</c:formatCode>
                <c:ptCount val="4"/>
                <c:pt idx="0">
                  <c:v>5</c:v>
                </c:pt>
                <c:pt idx="1">
                  <c:v>11</c:v>
                </c:pt>
                <c:pt idx="2">
                  <c:v>9</c:v>
                </c:pt>
              </c:numCache>
            </c:numRef>
          </c:val>
          <c:extLst>
            <c:ext xmlns:c16="http://schemas.microsoft.com/office/drawing/2014/chart" uri="{C3380CC4-5D6E-409C-BE32-E72D297353CC}">
              <c16:uniqueId val="{00000000-EBEE-4D31-B906-6B79C8616A80}"/>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0"/>
          <c:y val="0.74937616013463526"/>
          <c:w val="0.49609302480612394"/>
          <c:h val="8.371317096722769E-2"/>
        </c:manualLayout>
      </c:layout>
      <c:overlay val="0"/>
      <c:spPr>
        <a:noFill/>
        <a:ln>
          <a:noFill/>
        </a:ln>
        <a:effectLst/>
      </c:spPr>
      <c:txPr>
        <a:bodyPr rot="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ro-RO"/>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ro-RO" sz="1862" b="0" i="0" u="none" strike="noStrike" kern="1200" spc="0" baseline="0">
                <a:solidFill>
                  <a:schemeClr val="tx1">
                    <a:lumMod val="65000"/>
                    <a:lumOff val="35000"/>
                  </a:schemeClr>
                </a:solidFill>
                <a:latin typeface="+mn-lt"/>
                <a:ea typeface="+mn-ea"/>
                <a:cs typeface="+mn-cs"/>
              </a:defRPr>
            </a:pPr>
            <a:r>
              <a:rPr lang="ro-RO" sz="1800" dirty="0">
                <a:latin typeface="Times New Roman" panose="02020603050405020304" pitchFamily="18" charset="0"/>
                <a:cs typeface="Times New Roman" panose="02020603050405020304" pitchFamily="18" charset="0"/>
              </a:rPr>
              <a:t>Grupe</a:t>
            </a:r>
            <a:r>
              <a:rPr lang="ro-RO" sz="1800" baseline="0" dirty="0">
                <a:latin typeface="Times New Roman" panose="02020603050405020304" pitchFamily="18" charset="0"/>
                <a:cs typeface="Times New Roman" panose="02020603050405020304" pitchFamily="18" charset="0"/>
              </a:rPr>
              <a:t> de medii</a:t>
            </a:r>
            <a:endParaRPr lang="ro-RO" sz="1800" dirty="0">
              <a:latin typeface="Times New Roman" panose="02020603050405020304" pitchFamily="18" charset="0"/>
              <a:cs typeface="Times New Roman" panose="02020603050405020304" pitchFamily="18" charset="0"/>
            </a:endParaRPr>
          </a:p>
        </c:rich>
      </c:tx>
      <c:layout>
        <c:manualLayout>
          <c:xMode val="edge"/>
          <c:yMode val="edge"/>
          <c:x val="0.81491793799212608"/>
          <c:y val="0.58124996424397368"/>
        </c:manualLayout>
      </c:layout>
      <c:overlay val="0"/>
      <c:spPr>
        <a:noFill/>
        <a:ln>
          <a:noFill/>
        </a:ln>
        <a:effectLst/>
      </c:spPr>
      <c:txPr>
        <a:bodyPr rot="0" spcFirstLastPara="1" vertOverflow="ellipsis" vert="horz" wrap="square" anchor="ctr" anchorCtr="1"/>
        <a:lstStyle/>
        <a:p>
          <a:pPr>
            <a:defRPr lang="ro-RO" sz="1862" b="0" i="0" u="none" strike="noStrike" kern="1200" spc="0" baseline="0">
              <a:solidFill>
                <a:schemeClr val="tx1">
                  <a:lumMod val="65000"/>
                  <a:lumOff val="35000"/>
                </a:schemeClr>
              </a:solidFill>
              <a:latin typeface="+mn-lt"/>
              <a:ea typeface="+mn-ea"/>
              <a:cs typeface="+mn-cs"/>
            </a:defRPr>
          </a:pPr>
          <a:endParaRPr lang="ro-RO"/>
        </a:p>
      </c:txPr>
    </c:title>
    <c:autoTitleDeleted val="0"/>
    <c:plotArea>
      <c:layout>
        <c:manualLayout>
          <c:layoutTarget val="inner"/>
          <c:xMode val="edge"/>
          <c:yMode val="edge"/>
          <c:x val="0.29769234489496782"/>
          <c:y val="0.33847205555531501"/>
          <c:w val="0.68512022471166201"/>
          <c:h val="0.53349495089523558"/>
        </c:manualLayout>
      </c:layout>
      <c:barChart>
        <c:barDir val="col"/>
        <c:grouping val="clustered"/>
        <c:varyColors val="0"/>
        <c:ser>
          <c:idx val="0"/>
          <c:order val="0"/>
          <c:tx>
            <c:strRef>
              <c:f>Foaie1!$B$1</c:f>
              <c:strCache>
                <c:ptCount val="1"/>
                <c:pt idx="0">
                  <c:v>5-6,99</c:v>
                </c:pt>
              </c:strCache>
            </c:strRef>
          </c:tx>
          <c:spPr>
            <a:solidFill>
              <a:schemeClr val="accent1"/>
            </a:solidFill>
            <a:ln>
              <a:noFill/>
            </a:ln>
            <a:effectLst/>
          </c:spPr>
          <c:invertIfNegative val="0"/>
          <c:cat>
            <c:strRef>
              <c:f>Foaie1!$A$2:$A$5</c:f>
              <c:strCache>
                <c:ptCount val="2"/>
                <c:pt idx="0">
                  <c:v>Primar</c:v>
                </c:pt>
                <c:pt idx="1">
                  <c:v>Gimnazial</c:v>
                </c:pt>
              </c:strCache>
            </c:strRef>
          </c:cat>
          <c:val>
            <c:numRef>
              <c:f>Foaie1!$B$2:$B$5</c:f>
              <c:numCache>
                <c:formatCode>General</c:formatCode>
                <c:ptCount val="4"/>
                <c:pt idx="0">
                  <c:v>31</c:v>
                </c:pt>
                <c:pt idx="1">
                  <c:v>25</c:v>
                </c:pt>
              </c:numCache>
            </c:numRef>
          </c:val>
          <c:extLst>
            <c:ext xmlns:c16="http://schemas.microsoft.com/office/drawing/2014/chart" uri="{C3380CC4-5D6E-409C-BE32-E72D297353CC}">
              <c16:uniqueId val="{00000000-E3F0-460E-8502-44E503AEEBFA}"/>
            </c:ext>
          </c:extLst>
        </c:ser>
        <c:ser>
          <c:idx val="1"/>
          <c:order val="1"/>
          <c:tx>
            <c:strRef>
              <c:f>Foaie1!$C$1</c:f>
              <c:strCache>
                <c:ptCount val="1"/>
                <c:pt idx="0">
                  <c:v>7-8,99</c:v>
                </c:pt>
              </c:strCache>
            </c:strRef>
          </c:tx>
          <c:spPr>
            <a:solidFill>
              <a:schemeClr val="accent2"/>
            </a:solidFill>
            <a:ln>
              <a:noFill/>
            </a:ln>
            <a:effectLst/>
          </c:spPr>
          <c:invertIfNegative val="0"/>
          <c:cat>
            <c:strRef>
              <c:f>Foaie1!$A$2:$A$5</c:f>
              <c:strCache>
                <c:ptCount val="2"/>
                <c:pt idx="0">
                  <c:v>Primar</c:v>
                </c:pt>
                <c:pt idx="1">
                  <c:v>Gimnazial</c:v>
                </c:pt>
              </c:strCache>
            </c:strRef>
          </c:cat>
          <c:val>
            <c:numRef>
              <c:f>Foaie1!$C$2:$C$5</c:f>
              <c:numCache>
                <c:formatCode>General</c:formatCode>
                <c:ptCount val="4"/>
                <c:pt idx="0">
                  <c:v>62</c:v>
                </c:pt>
                <c:pt idx="1">
                  <c:v>92</c:v>
                </c:pt>
              </c:numCache>
            </c:numRef>
          </c:val>
          <c:extLst>
            <c:ext xmlns:c16="http://schemas.microsoft.com/office/drawing/2014/chart" uri="{C3380CC4-5D6E-409C-BE32-E72D297353CC}">
              <c16:uniqueId val="{00000001-E3F0-460E-8502-44E503AEEBFA}"/>
            </c:ext>
          </c:extLst>
        </c:ser>
        <c:ser>
          <c:idx val="2"/>
          <c:order val="2"/>
          <c:tx>
            <c:strRef>
              <c:f>Foaie1!$D$1</c:f>
              <c:strCache>
                <c:ptCount val="1"/>
                <c:pt idx="0">
                  <c:v>9,0-10</c:v>
                </c:pt>
              </c:strCache>
            </c:strRef>
          </c:tx>
          <c:spPr>
            <a:solidFill>
              <a:schemeClr val="accent3"/>
            </a:solidFill>
            <a:ln>
              <a:noFill/>
            </a:ln>
            <a:effectLst/>
          </c:spPr>
          <c:invertIfNegative val="0"/>
          <c:cat>
            <c:strRef>
              <c:f>Foaie1!$A$2:$A$5</c:f>
              <c:strCache>
                <c:ptCount val="2"/>
                <c:pt idx="0">
                  <c:v>Primar</c:v>
                </c:pt>
                <c:pt idx="1">
                  <c:v>Gimnazial</c:v>
                </c:pt>
              </c:strCache>
            </c:strRef>
          </c:cat>
          <c:val>
            <c:numRef>
              <c:f>Foaie1!$D$2:$D$5</c:f>
              <c:numCache>
                <c:formatCode>General</c:formatCode>
                <c:ptCount val="4"/>
                <c:pt idx="0">
                  <c:v>48</c:v>
                </c:pt>
                <c:pt idx="1">
                  <c:v>48</c:v>
                </c:pt>
              </c:numCache>
            </c:numRef>
          </c:val>
          <c:extLst>
            <c:ext xmlns:c16="http://schemas.microsoft.com/office/drawing/2014/chart" uri="{C3380CC4-5D6E-409C-BE32-E72D297353CC}">
              <c16:uniqueId val="{00000002-E3F0-460E-8502-44E503AEEBFA}"/>
            </c:ext>
          </c:extLst>
        </c:ser>
        <c:dLbls>
          <c:showLegendKey val="0"/>
          <c:showVal val="0"/>
          <c:showCatName val="0"/>
          <c:showSerName val="0"/>
          <c:showPercent val="0"/>
          <c:showBubbleSize val="0"/>
        </c:dLbls>
        <c:gapWidth val="219"/>
        <c:overlap val="-27"/>
        <c:axId val="100121984"/>
        <c:axId val="100136064"/>
      </c:barChart>
      <c:catAx>
        <c:axId val="100121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crossAx val="100136064"/>
        <c:crosses val="autoZero"/>
        <c:auto val="1"/>
        <c:lblAlgn val="ctr"/>
        <c:lblOffset val="100"/>
        <c:noMultiLvlLbl val="0"/>
      </c:catAx>
      <c:valAx>
        <c:axId val="1001360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crossAx val="1001219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ro-RO"/>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ro-RO" sz="1862" b="0" i="0" u="none" strike="noStrike" kern="1200" spc="0" baseline="0">
                <a:solidFill>
                  <a:schemeClr val="tx1">
                    <a:lumMod val="65000"/>
                    <a:lumOff val="35000"/>
                  </a:schemeClr>
                </a:solidFill>
                <a:latin typeface="+mn-lt"/>
                <a:ea typeface="+mn-ea"/>
                <a:cs typeface="+mn-cs"/>
              </a:defRPr>
            </a:pPr>
            <a:r>
              <a:rPr lang="en-US" sz="1800" dirty="0">
                <a:latin typeface="Times New Roman" panose="02020603050405020304" pitchFamily="18" charset="0"/>
                <a:cs typeface="Times New Roman" panose="02020603050405020304" pitchFamily="18" charset="0"/>
              </a:rPr>
              <a:t>PROGRAME SOCIALE</a:t>
            </a:r>
          </a:p>
        </c:rich>
      </c:tx>
      <c:layout>
        <c:manualLayout>
          <c:xMode val="edge"/>
          <c:yMode val="edge"/>
          <c:x val="0.62559374999999962"/>
          <c:y val="0.17812498904250806"/>
        </c:manualLayout>
      </c:layout>
      <c:overlay val="0"/>
      <c:spPr>
        <a:noFill/>
        <a:ln>
          <a:noFill/>
        </a:ln>
        <a:effectLst/>
      </c:spPr>
      <c:txPr>
        <a:bodyPr rot="0" spcFirstLastPara="1" vertOverflow="ellipsis" vert="horz" wrap="square" anchor="ctr" anchorCtr="1"/>
        <a:lstStyle/>
        <a:p>
          <a:pPr>
            <a:defRPr lang="ro-RO" sz="1862" b="0" i="0" u="none" strike="noStrike" kern="1200" spc="0" baseline="0">
              <a:solidFill>
                <a:schemeClr val="tx1">
                  <a:lumMod val="65000"/>
                  <a:lumOff val="35000"/>
                </a:schemeClr>
              </a:solidFill>
              <a:latin typeface="+mn-lt"/>
              <a:ea typeface="+mn-ea"/>
              <a:cs typeface="+mn-cs"/>
            </a:defRPr>
          </a:pPr>
          <a:endParaRPr lang="ro-RO"/>
        </a:p>
      </c:txPr>
    </c:title>
    <c:autoTitleDeleted val="0"/>
    <c:plotArea>
      <c:layout>
        <c:manualLayout>
          <c:layoutTarget val="inner"/>
          <c:xMode val="edge"/>
          <c:yMode val="edge"/>
          <c:x val="0.56137610728346454"/>
          <c:y val="0.26210154637662725"/>
          <c:w val="0.4386238927165354"/>
          <c:h val="0.65793579860139084"/>
        </c:manualLayout>
      </c:layout>
      <c:pieChart>
        <c:varyColors val="1"/>
        <c:ser>
          <c:idx val="0"/>
          <c:order val="0"/>
          <c:tx>
            <c:strRef>
              <c:f>Foaie1!$B$1</c:f>
              <c:strCache>
                <c:ptCount val="1"/>
                <c:pt idx="0">
                  <c:v>PROGRAME SOCIALE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184-49B5-9FCE-F795879E3D5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4-2BFC-4B4E-9F90-C6D8FD648F4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3-2BFC-4B4E-9F90-C6D8FD648F4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5-2BFC-4B4E-9F90-C6D8FD648F4D}"/>
              </c:ext>
            </c:extLst>
          </c:dPt>
          <c:cat>
            <c:strRef>
              <c:f>Foaie1!$A$2:$A$5</c:f>
              <c:strCache>
                <c:ptCount val="4"/>
                <c:pt idx="0">
                  <c:v>SOCIALE</c:v>
                </c:pt>
                <c:pt idx="1">
                  <c:v>MERIT</c:v>
                </c:pt>
                <c:pt idx="2">
                  <c:v>STUDIU</c:v>
                </c:pt>
                <c:pt idx="3">
                  <c:v>CES</c:v>
                </c:pt>
              </c:strCache>
            </c:strRef>
          </c:cat>
          <c:val>
            <c:numRef>
              <c:f>Foaie1!$B$2:$B$5</c:f>
              <c:numCache>
                <c:formatCode>General</c:formatCode>
                <c:ptCount val="4"/>
                <c:pt idx="0">
                  <c:v>35</c:v>
                </c:pt>
                <c:pt idx="1">
                  <c:v>25</c:v>
                </c:pt>
                <c:pt idx="2">
                  <c:v>3</c:v>
                </c:pt>
                <c:pt idx="3">
                  <c:v>1.2</c:v>
                </c:pt>
              </c:numCache>
            </c:numRef>
          </c:val>
          <c:extLst>
            <c:ext xmlns:c16="http://schemas.microsoft.com/office/drawing/2014/chart" uri="{C3380CC4-5D6E-409C-BE32-E72D297353CC}">
              <c16:uniqueId val="{00000000-2BFC-4B4E-9F90-C6D8FD648F4D}"/>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4617120031150248"/>
          <c:y val="0.93644359396877552"/>
          <c:w val="0.53828799688497531"/>
          <c:h val="4.7150157040467704E-2"/>
        </c:manualLayout>
      </c:layout>
      <c:overlay val="0"/>
      <c:spPr>
        <a:noFill/>
        <a:ln>
          <a:noFill/>
        </a:ln>
        <a:effectLst/>
      </c:spPr>
      <c:txPr>
        <a:bodyPr rot="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ro-R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ro-RO" sz="1862" b="0" i="0" u="none" strike="noStrike" kern="1200" spc="0" baseline="0">
                <a:solidFill>
                  <a:schemeClr val="tx1">
                    <a:lumMod val="65000"/>
                    <a:lumOff val="35000"/>
                  </a:schemeClr>
                </a:solidFill>
                <a:latin typeface="+mn-lt"/>
                <a:ea typeface="+mn-ea"/>
                <a:cs typeface="+mn-cs"/>
              </a:defRPr>
            </a:pPr>
            <a:r>
              <a:rPr lang="ro-RO" sz="1800" dirty="0">
                <a:latin typeface="Times New Roman" panose="02020603050405020304" pitchFamily="18" charset="0"/>
                <a:cs typeface="Times New Roman" panose="02020603050405020304" pitchFamily="18" charset="0"/>
              </a:rPr>
              <a:t>Număr</a:t>
            </a:r>
            <a:r>
              <a:rPr lang="ro-RO" sz="1800" baseline="0" dirty="0">
                <a:latin typeface="Times New Roman" panose="02020603050405020304" pitchFamily="18" charset="0"/>
                <a:cs typeface="Times New Roman" panose="02020603050405020304" pitchFamily="18" charset="0"/>
              </a:rPr>
              <a:t> elevi</a:t>
            </a:r>
            <a:endParaRPr lang="ro-RO" sz="1800" dirty="0">
              <a:latin typeface="Times New Roman" panose="02020603050405020304" pitchFamily="18" charset="0"/>
              <a:cs typeface="Times New Roman" panose="02020603050405020304" pitchFamily="18" charset="0"/>
            </a:endParaRPr>
          </a:p>
        </c:rich>
      </c:tx>
      <c:layout>
        <c:manualLayout>
          <c:xMode val="edge"/>
          <c:yMode val="edge"/>
          <c:x val="0.6707304379921265"/>
          <c:y val="0.55546871582992607"/>
        </c:manualLayout>
      </c:layout>
      <c:overlay val="0"/>
      <c:spPr>
        <a:noFill/>
        <a:ln>
          <a:noFill/>
        </a:ln>
        <a:effectLst/>
      </c:spPr>
      <c:txPr>
        <a:bodyPr rot="0" spcFirstLastPara="1" vertOverflow="ellipsis" vert="horz" wrap="square" anchor="ctr" anchorCtr="1"/>
        <a:lstStyle/>
        <a:p>
          <a:pPr>
            <a:defRPr lang="ro-RO" sz="1862" b="0" i="0" u="none" strike="noStrike" kern="1200" spc="0" baseline="0">
              <a:solidFill>
                <a:schemeClr val="tx1">
                  <a:lumMod val="65000"/>
                  <a:lumOff val="35000"/>
                </a:schemeClr>
              </a:solidFill>
              <a:latin typeface="+mn-lt"/>
              <a:ea typeface="+mn-ea"/>
              <a:cs typeface="+mn-cs"/>
            </a:defRPr>
          </a:pPr>
          <a:endParaRPr lang="ro-RO"/>
        </a:p>
      </c:txPr>
    </c:title>
    <c:autoTitleDeleted val="0"/>
    <c:plotArea>
      <c:layout>
        <c:manualLayout>
          <c:layoutTarget val="inner"/>
          <c:xMode val="edge"/>
          <c:yMode val="edge"/>
          <c:x val="0.59907824803149601"/>
          <c:y val="0.64209371050112563"/>
          <c:w val="0.39467175196850413"/>
          <c:h val="0.25566638437091632"/>
        </c:manualLayout>
      </c:layout>
      <c:barChart>
        <c:barDir val="col"/>
        <c:grouping val="clustered"/>
        <c:varyColors val="0"/>
        <c:ser>
          <c:idx val="0"/>
          <c:order val="0"/>
          <c:tx>
            <c:strRef>
              <c:f>Foaie1!$B$1</c:f>
              <c:strCache>
                <c:ptCount val="1"/>
                <c:pt idx="0">
                  <c:v>Număr elevi</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ro-RO" sz="1197" b="0" i="0" u="none" strike="noStrike" kern="1200" baseline="0">
                    <a:solidFill>
                      <a:schemeClr val="tx1">
                        <a:lumMod val="75000"/>
                        <a:lumOff val="25000"/>
                      </a:schemeClr>
                    </a:solidFill>
                    <a:latin typeface="+mn-lt"/>
                    <a:ea typeface="+mn-ea"/>
                    <a:cs typeface="+mn-cs"/>
                  </a:defRPr>
                </a:pPr>
                <a:endParaRPr lang="ro-R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Foaie1!$A$2:$A$5</c:f>
              <c:strCache>
                <c:ptCount val="3"/>
                <c:pt idx="0">
                  <c:v>Preșcolar</c:v>
                </c:pt>
                <c:pt idx="1">
                  <c:v>Primar</c:v>
                </c:pt>
                <c:pt idx="2">
                  <c:v>Gimnazial</c:v>
                </c:pt>
              </c:strCache>
            </c:strRef>
          </c:cat>
          <c:val>
            <c:numRef>
              <c:f>Foaie1!$B$2:$B$5</c:f>
              <c:numCache>
                <c:formatCode>General</c:formatCode>
                <c:ptCount val="4"/>
                <c:pt idx="0">
                  <c:v>112</c:v>
                </c:pt>
                <c:pt idx="1">
                  <c:v>208</c:v>
                </c:pt>
                <c:pt idx="2">
                  <c:v>193</c:v>
                </c:pt>
              </c:numCache>
            </c:numRef>
          </c:val>
          <c:extLst>
            <c:ext xmlns:c16="http://schemas.microsoft.com/office/drawing/2014/chart" uri="{C3380CC4-5D6E-409C-BE32-E72D297353CC}">
              <c16:uniqueId val="{00000000-0441-42D4-808C-AA0358C47CF9}"/>
            </c:ext>
          </c:extLst>
        </c:ser>
        <c:ser>
          <c:idx val="1"/>
          <c:order val="1"/>
          <c:tx>
            <c:strRef>
              <c:f>Foaie1!$C$1</c:f>
              <c:strCache>
                <c:ptCount val="1"/>
                <c:pt idx="0">
                  <c:v>Coloană1</c:v>
                </c:pt>
              </c:strCache>
            </c:strRef>
          </c:tx>
          <c:spPr>
            <a:solidFill>
              <a:schemeClr val="accent2"/>
            </a:solidFill>
            <a:ln>
              <a:noFill/>
            </a:ln>
            <a:effectLst/>
          </c:spPr>
          <c:invertIfNegative val="0"/>
          <c:cat>
            <c:strRef>
              <c:f>Foaie1!$A$2:$A$5</c:f>
              <c:strCache>
                <c:ptCount val="3"/>
                <c:pt idx="0">
                  <c:v>Preșcolar</c:v>
                </c:pt>
                <c:pt idx="1">
                  <c:v>Primar</c:v>
                </c:pt>
                <c:pt idx="2">
                  <c:v>Gimnazial</c:v>
                </c:pt>
              </c:strCache>
            </c:strRef>
          </c:cat>
          <c:val>
            <c:numRef>
              <c:f>Foaie1!$C$2:$C$5</c:f>
              <c:numCache>
                <c:formatCode>General</c:formatCode>
                <c:ptCount val="4"/>
              </c:numCache>
            </c:numRef>
          </c:val>
          <c:extLst>
            <c:ext xmlns:c16="http://schemas.microsoft.com/office/drawing/2014/chart" uri="{C3380CC4-5D6E-409C-BE32-E72D297353CC}">
              <c16:uniqueId val="{00000001-0441-42D4-808C-AA0358C47CF9}"/>
            </c:ext>
          </c:extLst>
        </c:ser>
        <c:ser>
          <c:idx val="2"/>
          <c:order val="2"/>
          <c:tx>
            <c:strRef>
              <c:f>Foaie1!$D$1</c:f>
              <c:strCache>
                <c:ptCount val="1"/>
                <c:pt idx="0">
                  <c:v>Coloană2</c:v>
                </c:pt>
              </c:strCache>
            </c:strRef>
          </c:tx>
          <c:spPr>
            <a:solidFill>
              <a:schemeClr val="accent3"/>
            </a:solidFill>
            <a:ln>
              <a:noFill/>
            </a:ln>
            <a:effectLst/>
          </c:spPr>
          <c:invertIfNegative val="0"/>
          <c:cat>
            <c:strRef>
              <c:f>Foaie1!$A$2:$A$5</c:f>
              <c:strCache>
                <c:ptCount val="3"/>
                <c:pt idx="0">
                  <c:v>Preșcolar</c:v>
                </c:pt>
                <c:pt idx="1">
                  <c:v>Primar</c:v>
                </c:pt>
                <c:pt idx="2">
                  <c:v>Gimnazial</c:v>
                </c:pt>
              </c:strCache>
            </c:strRef>
          </c:cat>
          <c:val>
            <c:numRef>
              <c:f>Foaie1!$D$2:$D$5</c:f>
              <c:numCache>
                <c:formatCode>General</c:formatCode>
                <c:ptCount val="4"/>
              </c:numCache>
            </c:numRef>
          </c:val>
          <c:extLst>
            <c:ext xmlns:c16="http://schemas.microsoft.com/office/drawing/2014/chart" uri="{C3380CC4-5D6E-409C-BE32-E72D297353CC}">
              <c16:uniqueId val="{00000002-0441-42D4-808C-AA0358C47CF9}"/>
            </c:ext>
          </c:extLst>
        </c:ser>
        <c:dLbls>
          <c:showLegendKey val="0"/>
          <c:showVal val="0"/>
          <c:showCatName val="0"/>
          <c:showSerName val="0"/>
          <c:showPercent val="0"/>
          <c:showBubbleSize val="0"/>
        </c:dLbls>
        <c:gapWidth val="219"/>
        <c:axId val="49425792"/>
        <c:axId val="69145728"/>
      </c:barChart>
      <c:catAx>
        <c:axId val="4942579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crossAx val="69145728"/>
        <c:crosses val="autoZero"/>
        <c:auto val="1"/>
        <c:lblAlgn val="ctr"/>
        <c:lblOffset val="100"/>
        <c:noMultiLvlLbl val="0"/>
      </c:catAx>
      <c:valAx>
        <c:axId val="69145728"/>
        <c:scaling>
          <c:orientation val="minMax"/>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crossAx val="494257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ro-R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ro-RO" sz="1862" b="0" i="0" u="none" strike="noStrike" kern="1200" spc="0" baseline="0">
                <a:solidFill>
                  <a:schemeClr val="tx1">
                    <a:lumMod val="65000"/>
                    <a:lumOff val="35000"/>
                  </a:schemeClr>
                </a:solidFill>
                <a:latin typeface="+mn-lt"/>
                <a:ea typeface="+mn-ea"/>
                <a:cs typeface="+mn-cs"/>
              </a:defRPr>
            </a:pPr>
            <a:r>
              <a:rPr lang="en-US" sz="1800" dirty="0">
                <a:latin typeface="Times New Roman" panose="02020603050405020304" pitchFamily="18" charset="0"/>
                <a:cs typeface="Times New Roman" panose="02020603050405020304" pitchFamily="18" charset="0"/>
              </a:rPr>
              <a:t>Grade </a:t>
            </a:r>
            <a:r>
              <a:rPr lang="en-US" sz="1800" dirty="0" err="1">
                <a:latin typeface="Times New Roman" panose="02020603050405020304" pitchFamily="18" charset="0"/>
                <a:cs typeface="Times New Roman" panose="02020603050405020304" pitchFamily="18" charset="0"/>
              </a:rPr>
              <a:t>didactice</a:t>
            </a:r>
            <a:endParaRPr lang="en-US" sz="1800"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lang="ro-RO" sz="1862" b="0" i="0" u="none" strike="noStrike" kern="1200" spc="0" baseline="0">
              <a:solidFill>
                <a:schemeClr val="tx1">
                  <a:lumMod val="65000"/>
                  <a:lumOff val="35000"/>
                </a:schemeClr>
              </a:solidFill>
              <a:latin typeface="+mn-lt"/>
              <a:ea typeface="+mn-ea"/>
              <a:cs typeface="+mn-cs"/>
            </a:defRPr>
          </a:pPr>
          <a:endParaRPr lang="ro-RO"/>
        </a:p>
      </c:txPr>
    </c:title>
    <c:autoTitleDeleted val="0"/>
    <c:plotArea>
      <c:layout/>
      <c:pieChart>
        <c:varyColors val="1"/>
        <c:ser>
          <c:idx val="0"/>
          <c:order val="0"/>
          <c:tx>
            <c:strRef>
              <c:f>Foaie1!$B$1</c:f>
              <c:strCache>
                <c:ptCount val="1"/>
                <c:pt idx="0">
                  <c:v>Grade didactice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094-4BE9-8450-BD4C05B35C8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094-4BE9-8450-BD4C05B35C8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2-E931-4560-A237-21728AC9F69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094-4BE9-8450-BD4C05B35C81}"/>
              </c:ext>
            </c:extLst>
          </c:dPt>
          <c:dLbls>
            <c:spPr>
              <a:noFill/>
              <a:ln>
                <a:noFill/>
              </a:ln>
              <a:effectLst/>
            </c:spPr>
            <c:txPr>
              <a:bodyPr rot="0" spcFirstLastPara="1" vertOverflow="ellipsis" vert="horz" wrap="square" lIns="38100" tIns="19050" rIns="38100" bIns="19050" anchor="ctr" anchorCtr="1">
                <a:spAutoFit/>
              </a:bodyPr>
              <a:lstStyle/>
              <a:p>
                <a:pPr>
                  <a:defRPr lang="ro-RO" sz="1197" b="0" i="0" u="none" strike="noStrike" kern="1200" baseline="0">
                    <a:solidFill>
                      <a:schemeClr val="tx1">
                        <a:lumMod val="75000"/>
                        <a:lumOff val="25000"/>
                      </a:schemeClr>
                    </a:solidFill>
                    <a:latin typeface="+mn-lt"/>
                    <a:ea typeface="+mn-ea"/>
                    <a:cs typeface="+mn-cs"/>
                  </a:defRPr>
                </a:pPr>
                <a:endParaRPr lang="ro-RO"/>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Foaie1!$A$2:$A$5</c:f>
              <c:strCache>
                <c:ptCount val="4"/>
                <c:pt idx="0">
                  <c:v>GRAD I</c:v>
                </c:pt>
                <c:pt idx="1">
                  <c:v>GRAD II</c:v>
                </c:pt>
                <c:pt idx="2">
                  <c:v>DEFINITIV</c:v>
                </c:pt>
                <c:pt idx="3">
                  <c:v>DEBUTANȚI</c:v>
                </c:pt>
              </c:strCache>
            </c:strRef>
          </c:cat>
          <c:val>
            <c:numRef>
              <c:f>Foaie1!$B$2:$B$5</c:f>
              <c:numCache>
                <c:formatCode>General</c:formatCode>
                <c:ptCount val="4"/>
                <c:pt idx="0">
                  <c:v>16</c:v>
                </c:pt>
                <c:pt idx="1">
                  <c:v>7</c:v>
                </c:pt>
                <c:pt idx="2">
                  <c:v>6</c:v>
                </c:pt>
                <c:pt idx="3">
                  <c:v>3</c:v>
                </c:pt>
              </c:numCache>
            </c:numRef>
          </c:val>
          <c:extLst>
            <c:ext xmlns:c16="http://schemas.microsoft.com/office/drawing/2014/chart" uri="{C3380CC4-5D6E-409C-BE32-E72D297353CC}">
              <c16:uniqueId val="{00000000-E931-4560-A237-21728AC9F698}"/>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9.5878927255127991E-2"/>
          <c:y val="0.862670907628316"/>
          <c:w val="0.81916447610869214"/>
          <c:h val="8.4369357290892108E-2"/>
        </c:manualLayout>
      </c:layout>
      <c:overlay val="0"/>
      <c:spPr>
        <a:noFill/>
        <a:ln>
          <a:noFill/>
        </a:ln>
        <a:effectLst/>
      </c:spPr>
      <c:txPr>
        <a:bodyPr rot="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ro-R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Foaie1!$B$1</c:f>
              <c:strCache>
                <c:ptCount val="1"/>
                <c:pt idx="0">
                  <c:v>a II-a A</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ro-RO" sz="1197" b="1" i="0" u="none" strike="noStrike" kern="1200" baseline="0">
                    <a:solidFill>
                      <a:schemeClr val="lt1"/>
                    </a:solidFill>
                    <a:latin typeface="+mn-lt"/>
                    <a:ea typeface="+mn-ea"/>
                    <a:cs typeface="+mn-cs"/>
                  </a:defRPr>
                </a:pPr>
                <a:endParaRPr lang="ro-R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Foaie1!$A$2:$A$5</c:f>
              <c:strCache>
                <c:ptCount val="4"/>
                <c:pt idx="0">
                  <c:v>Cu răspuns corect</c:v>
                </c:pt>
                <c:pt idx="1">
                  <c:v>Cu răspuns parțial corect</c:v>
                </c:pt>
                <c:pt idx="2">
                  <c:v>Cu răspuns incorect</c:v>
                </c:pt>
                <c:pt idx="3">
                  <c:v>Cu răspuns lipsă</c:v>
                </c:pt>
              </c:strCache>
            </c:strRef>
          </c:cat>
          <c:val>
            <c:numRef>
              <c:f>Foaie1!$B$2:$B$5</c:f>
              <c:numCache>
                <c:formatCode>0.00%</c:formatCode>
                <c:ptCount val="4"/>
                <c:pt idx="0">
                  <c:v>0.55500000000000005</c:v>
                </c:pt>
                <c:pt idx="1">
                  <c:v>0.222</c:v>
                </c:pt>
                <c:pt idx="2">
                  <c:v>0.16600000000000001</c:v>
                </c:pt>
                <c:pt idx="3">
                  <c:v>5.5000000000000014E-2</c:v>
                </c:pt>
              </c:numCache>
            </c:numRef>
          </c:val>
          <c:extLst>
            <c:ext xmlns:c16="http://schemas.microsoft.com/office/drawing/2014/chart" uri="{C3380CC4-5D6E-409C-BE32-E72D297353CC}">
              <c16:uniqueId val="{00000000-04C2-4580-8F86-0A98D451E89A}"/>
            </c:ext>
          </c:extLst>
        </c:ser>
        <c:ser>
          <c:idx val="1"/>
          <c:order val="1"/>
          <c:tx>
            <c:strRef>
              <c:f>Foaie1!$C$1</c:f>
              <c:strCache>
                <c:ptCount val="1"/>
                <c:pt idx="0">
                  <c:v>a II-a B</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ro-RO" sz="1197" b="1" i="0" u="none" strike="noStrike" kern="1200" baseline="0">
                    <a:solidFill>
                      <a:schemeClr val="lt1"/>
                    </a:solidFill>
                    <a:latin typeface="+mn-lt"/>
                    <a:ea typeface="+mn-ea"/>
                    <a:cs typeface="+mn-cs"/>
                  </a:defRPr>
                </a:pPr>
                <a:endParaRPr lang="ro-R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Foaie1!$A$2:$A$5</c:f>
              <c:strCache>
                <c:ptCount val="4"/>
                <c:pt idx="0">
                  <c:v>Cu răspuns corect</c:v>
                </c:pt>
                <c:pt idx="1">
                  <c:v>Cu răspuns parțial corect</c:v>
                </c:pt>
                <c:pt idx="2">
                  <c:v>Cu răspuns incorect</c:v>
                </c:pt>
                <c:pt idx="3">
                  <c:v>Cu răspuns lipsă</c:v>
                </c:pt>
              </c:strCache>
            </c:strRef>
          </c:cat>
          <c:val>
            <c:numRef>
              <c:f>Foaie1!$C$2:$C$5</c:f>
              <c:numCache>
                <c:formatCode>0%</c:formatCode>
                <c:ptCount val="4"/>
                <c:pt idx="0">
                  <c:v>0.5</c:v>
                </c:pt>
                <c:pt idx="1">
                  <c:v>0.25</c:v>
                </c:pt>
                <c:pt idx="2" formatCode="0.00%">
                  <c:v>0.16600000000000001</c:v>
                </c:pt>
                <c:pt idx="3" formatCode="0.00%">
                  <c:v>8.3000000000000046E-2</c:v>
                </c:pt>
              </c:numCache>
            </c:numRef>
          </c:val>
          <c:extLst>
            <c:ext xmlns:c16="http://schemas.microsoft.com/office/drawing/2014/chart" uri="{C3380CC4-5D6E-409C-BE32-E72D297353CC}">
              <c16:uniqueId val="{00000001-04C2-4580-8F86-0A98D451E89A}"/>
            </c:ext>
          </c:extLst>
        </c:ser>
        <c:dLbls>
          <c:showLegendKey val="0"/>
          <c:showVal val="1"/>
          <c:showCatName val="0"/>
          <c:showSerName val="0"/>
          <c:showPercent val="0"/>
          <c:showBubbleSize val="0"/>
        </c:dLbls>
        <c:gapWidth val="65"/>
        <c:axId val="75095424"/>
        <c:axId val="75117696"/>
        <c:extLst>
          <c:ext xmlns:c15="http://schemas.microsoft.com/office/drawing/2012/chart" uri="{02D57815-91ED-43cb-92C2-25804820EDAC}">
            <c15:filteredBarSeries>
              <c15:ser>
                <c:idx val="2"/>
                <c:order val="2"/>
                <c:tx>
                  <c:strRef>
                    <c:extLst>
                      <c:ext uri="{02D57815-91ED-43cb-92C2-25804820EDAC}">
                        <c15:formulaRef>
                          <c15:sqref>Foaie1!$D$1</c15:sqref>
                        </c15:formulaRef>
                      </c:ext>
                    </c:extLst>
                    <c:strCache>
                      <c:ptCount val="1"/>
                      <c:pt idx="0">
                        <c:v>Coloană1</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ro-RO"/>
                    </a:p>
                  </c:txPr>
                  <c:dLblPos val="inEnd"/>
                  <c:showLegendKey val="0"/>
                  <c:showVal val="1"/>
                  <c:showCatName val="0"/>
                  <c:showSerName val="0"/>
                  <c:showPercent val="0"/>
                  <c:showBubbleSize val="0"/>
                  <c:showLeaderLines val="0"/>
                  <c:extLst>
                    <c:ext uri="{CE6537A1-D6FC-4f65-9D91-7224C49458BB}">
                      <c15:showLeaderLines val="1"/>
                      <c15:leaderLines>
                        <c:spPr>
                          <a:ln w="9525">
                            <a:solidFill>
                              <a:schemeClr val="dk1">
                                <a:lumMod val="50000"/>
                                <a:lumOff val="50000"/>
                              </a:schemeClr>
                            </a:solidFill>
                          </a:ln>
                          <a:effectLst/>
                        </c:spPr>
                      </c15:leaderLines>
                    </c:ext>
                  </c:extLst>
                </c:dLbls>
                <c:cat>
                  <c:strRef>
                    <c:extLst>
                      <c:ext uri="{02D57815-91ED-43cb-92C2-25804820EDAC}">
                        <c15:formulaRef>
                          <c15:sqref>Foaie1!$A$2:$A$5</c15:sqref>
                        </c15:formulaRef>
                      </c:ext>
                    </c:extLst>
                    <c:strCache>
                      <c:ptCount val="4"/>
                      <c:pt idx="0">
                        <c:v>Cu răspuns corect</c:v>
                      </c:pt>
                      <c:pt idx="1">
                        <c:v>Cu răspuns parțial corect</c:v>
                      </c:pt>
                      <c:pt idx="2">
                        <c:v>Cu răspuns incorect</c:v>
                      </c:pt>
                      <c:pt idx="3">
                        <c:v>Cu răspuns lipsă</c:v>
                      </c:pt>
                    </c:strCache>
                  </c:strRef>
                </c:cat>
                <c:val>
                  <c:numRef>
                    <c:extLst>
                      <c:ext uri="{02D57815-91ED-43cb-92C2-25804820EDAC}">
                        <c15:formulaRef>
                          <c15:sqref>Foaie1!$D$2:$D$5</c15:sqref>
                        </c15:formulaRef>
                      </c:ext>
                    </c:extLst>
                    <c:numCache>
                      <c:formatCode>General</c:formatCode>
                      <c:ptCount val="4"/>
                    </c:numCache>
                  </c:numRef>
                </c:val>
                <c:extLst>
                  <c:ext xmlns:c16="http://schemas.microsoft.com/office/drawing/2014/chart" uri="{C3380CC4-5D6E-409C-BE32-E72D297353CC}">
                    <c16:uniqueId val="{00000002-04C2-4580-8F86-0A98D451E89A}"/>
                  </c:ext>
                </c:extLst>
              </c15:ser>
            </c15:filteredBarSeries>
          </c:ext>
        </c:extLst>
      </c:barChart>
      <c:catAx>
        <c:axId val="7509542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lang="ro-RO" sz="1197" b="0" i="0" u="none" strike="noStrike" kern="1200" cap="all" baseline="0">
                <a:solidFill>
                  <a:schemeClr val="dk1">
                    <a:lumMod val="75000"/>
                    <a:lumOff val="25000"/>
                  </a:schemeClr>
                </a:solidFill>
                <a:latin typeface="+mn-lt"/>
                <a:ea typeface="+mn-ea"/>
                <a:cs typeface="+mn-cs"/>
              </a:defRPr>
            </a:pPr>
            <a:endParaRPr lang="ro-RO"/>
          </a:p>
        </c:txPr>
        <c:crossAx val="75117696"/>
        <c:crosses val="autoZero"/>
        <c:auto val="1"/>
        <c:lblAlgn val="ctr"/>
        <c:lblOffset val="100"/>
        <c:noMultiLvlLbl val="0"/>
      </c:catAx>
      <c:valAx>
        <c:axId val="75117696"/>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00%" sourceLinked="1"/>
        <c:majorTickMark val="none"/>
        <c:minorTickMark val="none"/>
        <c:tickLblPos val="nextTo"/>
        <c:crossAx val="75095424"/>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lang="ro-RO" sz="1197" b="0" i="0" u="none" strike="noStrike" kern="1200" baseline="0">
              <a:solidFill>
                <a:schemeClr val="dk1">
                  <a:lumMod val="75000"/>
                  <a:lumOff val="25000"/>
                </a:schemeClr>
              </a:solidFill>
              <a:latin typeface="+mn-lt"/>
              <a:ea typeface="+mn-ea"/>
              <a:cs typeface="+mn-cs"/>
            </a:defRPr>
          </a:pPr>
          <a:endParaRPr lang="ro-R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o-R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Foaie1!$B$1</c:f>
              <c:strCache>
                <c:ptCount val="1"/>
                <c:pt idx="0">
                  <c:v>a II-a A</c:v>
                </c:pt>
              </c:strCache>
            </c:strRef>
          </c:tx>
          <c:spPr>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38100" dist="25400" dir="5400000" rotWithShape="0">
                <a:srgbClr val="000000">
                  <a:alpha val="2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ro-RO" sz="1197" b="0" i="0" u="none" strike="noStrike" kern="1200" baseline="0">
                    <a:solidFill>
                      <a:schemeClr val="tx2"/>
                    </a:solidFill>
                    <a:latin typeface="+mn-lt"/>
                    <a:ea typeface="+mn-ea"/>
                    <a:cs typeface="+mn-cs"/>
                  </a:defRPr>
                </a:pPr>
                <a:endParaRPr lang="ro-R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Foaie1!$A$2:$A$5</c:f>
              <c:strCache>
                <c:ptCount val="4"/>
                <c:pt idx="0">
                  <c:v>Cu răspuns corect</c:v>
                </c:pt>
                <c:pt idx="1">
                  <c:v>Cu răspuns parțial corect</c:v>
                </c:pt>
                <c:pt idx="2">
                  <c:v>Cu răspuns incorect</c:v>
                </c:pt>
                <c:pt idx="3">
                  <c:v>Cu răspuns lipsă</c:v>
                </c:pt>
              </c:strCache>
            </c:strRef>
          </c:cat>
          <c:val>
            <c:numRef>
              <c:f>Foaie1!$B$2:$B$5</c:f>
              <c:numCache>
                <c:formatCode>0%</c:formatCode>
                <c:ptCount val="4"/>
                <c:pt idx="0" formatCode="0.00%">
                  <c:v>0.94399999999999995</c:v>
                </c:pt>
                <c:pt idx="1">
                  <c:v>0</c:v>
                </c:pt>
                <c:pt idx="2" formatCode="0.00%">
                  <c:v>5.5000000000000014E-2</c:v>
                </c:pt>
                <c:pt idx="3">
                  <c:v>0</c:v>
                </c:pt>
              </c:numCache>
            </c:numRef>
          </c:val>
          <c:extLst>
            <c:ext xmlns:c16="http://schemas.microsoft.com/office/drawing/2014/chart" uri="{C3380CC4-5D6E-409C-BE32-E72D297353CC}">
              <c16:uniqueId val="{00000000-89DB-44B2-B2D8-A454AB8A218A}"/>
            </c:ext>
          </c:extLst>
        </c:ser>
        <c:ser>
          <c:idx val="1"/>
          <c:order val="1"/>
          <c:tx>
            <c:strRef>
              <c:f>Foaie1!$C$1</c:f>
              <c:strCache>
                <c:ptCount val="1"/>
                <c:pt idx="0">
                  <c:v>a II-a B</c:v>
                </c:pt>
              </c:strCache>
            </c:strRef>
          </c:tx>
          <c:spPr>
            <a:gradFill rotWithShape="1">
              <a:gsLst>
                <a:gs pos="0">
                  <a:schemeClr val="accent2">
                    <a:tint val="96000"/>
                    <a:lumMod val="104000"/>
                  </a:schemeClr>
                </a:gs>
                <a:gs pos="100000">
                  <a:schemeClr val="accent2">
                    <a:shade val="98000"/>
                    <a:lumMod val="94000"/>
                  </a:schemeClr>
                </a:gs>
              </a:gsLst>
              <a:lin ang="5400000" scaled="0"/>
            </a:gradFill>
            <a:ln>
              <a:noFill/>
            </a:ln>
            <a:effectLst>
              <a:outerShdw blurRad="38100" dist="25400" dir="5400000" rotWithShape="0">
                <a:srgbClr val="000000">
                  <a:alpha val="2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ro-RO" sz="1197" b="0" i="0" u="none" strike="noStrike" kern="1200" baseline="0">
                    <a:solidFill>
                      <a:schemeClr val="tx2"/>
                    </a:solidFill>
                    <a:latin typeface="+mn-lt"/>
                    <a:ea typeface="+mn-ea"/>
                    <a:cs typeface="+mn-cs"/>
                  </a:defRPr>
                </a:pPr>
                <a:endParaRPr lang="ro-R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Foaie1!$A$2:$A$5</c:f>
              <c:strCache>
                <c:ptCount val="4"/>
                <c:pt idx="0">
                  <c:v>Cu răspuns corect</c:v>
                </c:pt>
                <c:pt idx="1">
                  <c:v>Cu răspuns parțial corect</c:v>
                </c:pt>
                <c:pt idx="2">
                  <c:v>Cu răspuns incorect</c:v>
                </c:pt>
                <c:pt idx="3">
                  <c:v>Cu răspuns lipsă</c:v>
                </c:pt>
              </c:strCache>
            </c:strRef>
          </c:cat>
          <c:val>
            <c:numRef>
              <c:f>Foaie1!$C$2:$C$5</c:f>
              <c:numCache>
                <c:formatCode>0%</c:formatCode>
                <c:ptCount val="4"/>
                <c:pt idx="0" formatCode="0.00%">
                  <c:v>0.86900000000000033</c:v>
                </c:pt>
                <c:pt idx="1">
                  <c:v>0</c:v>
                </c:pt>
                <c:pt idx="2" formatCode="0.00%">
                  <c:v>0.13100000000000001</c:v>
                </c:pt>
                <c:pt idx="3">
                  <c:v>0</c:v>
                </c:pt>
              </c:numCache>
            </c:numRef>
          </c:val>
          <c:extLst>
            <c:ext xmlns:c16="http://schemas.microsoft.com/office/drawing/2014/chart" uri="{C3380CC4-5D6E-409C-BE32-E72D297353CC}">
              <c16:uniqueId val="{00000001-89DB-44B2-B2D8-A454AB8A218A}"/>
            </c:ext>
          </c:extLst>
        </c:ser>
        <c:dLbls>
          <c:showLegendKey val="0"/>
          <c:showVal val="1"/>
          <c:showCatName val="0"/>
          <c:showSerName val="0"/>
          <c:showPercent val="0"/>
          <c:showBubbleSize val="0"/>
        </c:dLbls>
        <c:gapWidth val="100"/>
        <c:overlap val="-24"/>
        <c:axId val="83340288"/>
        <c:axId val="92635904"/>
      </c:barChart>
      <c:catAx>
        <c:axId val="83340288"/>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lang="ro-RO" sz="1197" b="0" i="0" u="none" strike="noStrike" kern="1200" baseline="0">
                <a:solidFill>
                  <a:schemeClr val="tx2"/>
                </a:solidFill>
                <a:latin typeface="+mn-lt"/>
                <a:ea typeface="+mn-ea"/>
                <a:cs typeface="+mn-cs"/>
              </a:defRPr>
            </a:pPr>
            <a:endParaRPr lang="ro-RO"/>
          </a:p>
        </c:txPr>
        <c:crossAx val="92635904"/>
        <c:crosses val="autoZero"/>
        <c:auto val="1"/>
        <c:lblAlgn val="ctr"/>
        <c:lblOffset val="100"/>
        <c:noMultiLvlLbl val="0"/>
      </c:catAx>
      <c:valAx>
        <c:axId val="92635904"/>
        <c:scaling>
          <c:orientation val="minMax"/>
        </c:scaling>
        <c:delete val="0"/>
        <c:axPos val="l"/>
        <c:majorGridlines>
          <c:spPr>
            <a:ln w="9525" cap="flat" cmpd="sng" algn="ctr">
              <a:solidFill>
                <a:schemeClr val="tx2">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lang="ro-RO" sz="1197" b="0" i="0" u="none" strike="noStrike" kern="1200" baseline="0">
                <a:solidFill>
                  <a:schemeClr val="tx2"/>
                </a:solidFill>
                <a:latin typeface="+mn-lt"/>
                <a:ea typeface="+mn-ea"/>
                <a:cs typeface="+mn-cs"/>
              </a:defRPr>
            </a:pPr>
            <a:endParaRPr lang="ro-RO"/>
          </a:p>
        </c:txPr>
        <c:crossAx val="833402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lang="ro-RO" sz="1197" b="0" i="0" u="none" strike="noStrike" kern="1200" baseline="0">
              <a:solidFill>
                <a:schemeClr val="tx2"/>
              </a:solidFill>
              <a:latin typeface="+mn-lt"/>
              <a:ea typeface="+mn-ea"/>
              <a:cs typeface="+mn-cs"/>
            </a:defRPr>
          </a:pPr>
          <a:endParaRPr lang="ro-R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ro-R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Foaie1!$B$1</c:f>
              <c:strCache>
                <c:ptCount val="1"/>
                <c:pt idx="0">
                  <c:v>a IV-a 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ro-RO" sz="1197" b="0" i="0" u="none" strike="noStrike" kern="1200" baseline="0">
                    <a:solidFill>
                      <a:schemeClr val="tx1">
                        <a:lumMod val="75000"/>
                        <a:lumOff val="25000"/>
                      </a:schemeClr>
                    </a:solidFill>
                    <a:latin typeface="+mn-lt"/>
                    <a:ea typeface="+mn-ea"/>
                    <a:cs typeface="+mn-cs"/>
                  </a:defRPr>
                </a:pPr>
                <a:endParaRPr lang="ro-R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Foaie1!$A$2:$A$5</c:f>
              <c:strCache>
                <c:ptCount val="4"/>
                <c:pt idx="0">
                  <c:v>Cu răspuns corect</c:v>
                </c:pt>
                <c:pt idx="1">
                  <c:v>Cu răspuns parțial corect</c:v>
                </c:pt>
                <c:pt idx="2">
                  <c:v>Cu răspuns incorect</c:v>
                </c:pt>
                <c:pt idx="3">
                  <c:v>Cu răspuns lipsă</c:v>
                </c:pt>
              </c:strCache>
            </c:strRef>
          </c:cat>
          <c:val>
            <c:numRef>
              <c:f>Foaie1!$B$2:$B$5</c:f>
              <c:numCache>
                <c:formatCode>0%</c:formatCode>
                <c:ptCount val="4"/>
                <c:pt idx="0">
                  <c:v>0.70000000000000029</c:v>
                </c:pt>
                <c:pt idx="1">
                  <c:v>0.2</c:v>
                </c:pt>
                <c:pt idx="2">
                  <c:v>0.1</c:v>
                </c:pt>
                <c:pt idx="3">
                  <c:v>0</c:v>
                </c:pt>
              </c:numCache>
            </c:numRef>
          </c:val>
          <c:extLst>
            <c:ext xmlns:c16="http://schemas.microsoft.com/office/drawing/2014/chart" uri="{C3380CC4-5D6E-409C-BE32-E72D297353CC}">
              <c16:uniqueId val="{00000000-078F-45F4-BD31-71B0A3EEE457}"/>
            </c:ext>
          </c:extLst>
        </c:ser>
        <c:ser>
          <c:idx val="1"/>
          <c:order val="1"/>
          <c:tx>
            <c:strRef>
              <c:f>Foaie1!$C$1</c:f>
              <c:strCache>
                <c:ptCount val="1"/>
                <c:pt idx="0">
                  <c:v>a IV-a B</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ro-RO" sz="1197" b="0" i="0" u="none" strike="noStrike" kern="1200" baseline="0">
                    <a:solidFill>
                      <a:schemeClr val="tx1">
                        <a:lumMod val="75000"/>
                        <a:lumOff val="25000"/>
                      </a:schemeClr>
                    </a:solidFill>
                    <a:latin typeface="+mn-lt"/>
                    <a:ea typeface="+mn-ea"/>
                    <a:cs typeface="+mn-cs"/>
                  </a:defRPr>
                </a:pPr>
                <a:endParaRPr lang="ro-R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Foaie1!$A$2:$A$5</c:f>
              <c:strCache>
                <c:ptCount val="4"/>
                <c:pt idx="0">
                  <c:v>Cu răspuns corect</c:v>
                </c:pt>
                <c:pt idx="1">
                  <c:v>Cu răspuns parțial corect</c:v>
                </c:pt>
                <c:pt idx="2">
                  <c:v>Cu răspuns incorect</c:v>
                </c:pt>
                <c:pt idx="3">
                  <c:v>Cu răspuns lipsă</c:v>
                </c:pt>
              </c:strCache>
            </c:strRef>
          </c:cat>
          <c:val>
            <c:numRef>
              <c:f>Foaie1!$C$2:$C$5</c:f>
              <c:numCache>
                <c:formatCode>0%</c:formatCode>
                <c:ptCount val="4"/>
                <c:pt idx="0">
                  <c:v>0.70000000000000029</c:v>
                </c:pt>
                <c:pt idx="1">
                  <c:v>0.2</c:v>
                </c:pt>
                <c:pt idx="2">
                  <c:v>0</c:v>
                </c:pt>
                <c:pt idx="3">
                  <c:v>0.1</c:v>
                </c:pt>
              </c:numCache>
            </c:numRef>
          </c:val>
          <c:extLst>
            <c:ext xmlns:c16="http://schemas.microsoft.com/office/drawing/2014/chart" uri="{C3380CC4-5D6E-409C-BE32-E72D297353CC}">
              <c16:uniqueId val="{00000001-078F-45F4-BD31-71B0A3EEE457}"/>
            </c:ext>
          </c:extLst>
        </c:ser>
        <c:dLbls>
          <c:showLegendKey val="0"/>
          <c:showVal val="1"/>
          <c:showCatName val="0"/>
          <c:showSerName val="0"/>
          <c:showPercent val="0"/>
          <c:showBubbleSize val="0"/>
        </c:dLbls>
        <c:gapWidth val="182"/>
        <c:axId val="99604736"/>
        <c:axId val="99618816"/>
      </c:barChart>
      <c:catAx>
        <c:axId val="99604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crossAx val="99618816"/>
        <c:crosses val="autoZero"/>
        <c:auto val="1"/>
        <c:lblAlgn val="ctr"/>
        <c:lblOffset val="100"/>
        <c:noMultiLvlLbl val="0"/>
      </c:catAx>
      <c:valAx>
        <c:axId val="9961881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crossAx val="996047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ro-RO"/>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Foaie1!$B$1</c:f>
              <c:strCache>
                <c:ptCount val="1"/>
                <c:pt idx="0">
                  <c:v>a IV-a 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ro-RO" sz="1197" b="0" i="0" u="none" strike="noStrike" kern="1200" baseline="0">
                    <a:solidFill>
                      <a:schemeClr val="lt1"/>
                    </a:solidFill>
                    <a:latin typeface="+mn-lt"/>
                    <a:ea typeface="+mn-ea"/>
                    <a:cs typeface="+mn-cs"/>
                  </a:defRPr>
                </a:pPr>
                <a:endParaRPr lang="ro-R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Foaie1!$A$2:$A$5</c:f>
              <c:strCache>
                <c:ptCount val="4"/>
                <c:pt idx="0">
                  <c:v>Cu răspuns corect</c:v>
                </c:pt>
                <c:pt idx="1">
                  <c:v>Cu răspuns parțial corect</c:v>
                </c:pt>
                <c:pt idx="2">
                  <c:v>Cu răspuns incorect</c:v>
                </c:pt>
                <c:pt idx="3">
                  <c:v>Cu răspuns lipsă</c:v>
                </c:pt>
              </c:strCache>
            </c:strRef>
          </c:cat>
          <c:val>
            <c:numRef>
              <c:f>Foaie1!$B$2:$B$5</c:f>
              <c:numCache>
                <c:formatCode>0%</c:formatCode>
                <c:ptCount val="4"/>
                <c:pt idx="0" formatCode="0.00%">
                  <c:v>0.54500000000000004</c:v>
                </c:pt>
                <c:pt idx="1">
                  <c:v>0</c:v>
                </c:pt>
                <c:pt idx="2" formatCode="0.00%">
                  <c:v>0.45400000000000001</c:v>
                </c:pt>
                <c:pt idx="3">
                  <c:v>0</c:v>
                </c:pt>
              </c:numCache>
            </c:numRef>
          </c:val>
          <c:extLst>
            <c:ext xmlns:c16="http://schemas.microsoft.com/office/drawing/2014/chart" uri="{C3380CC4-5D6E-409C-BE32-E72D297353CC}">
              <c16:uniqueId val="{00000000-D4CB-43A9-AE5D-5A79160915B6}"/>
            </c:ext>
          </c:extLst>
        </c:ser>
        <c:ser>
          <c:idx val="1"/>
          <c:order val="1"/>
          <c:tx>
            <c:strRef>
              <c:f>Foaie1!$C$1</c:f>
              <c:strCache>
                <c:ptCount val="1"/>
                <c:pt idx="0">
                  <c:v>a IV-a B</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ro-RO" sz="1197" b="0" i="0" u="none" strike="noStrike" kern="1200" baseline="0">
                    <a:solidFill>
                      <a:schemeClr val="lt1"/>
                    </a:solidFill>
                    <a:latin typeface="+mn-lt"/>
                    <a:ea typeface="+mn-ea"/>
                    <a:cs typeface="+mn-cs"/>
                  </a:defRPr>
                </a:pPr>
                <a:endParaRPr lang="ro-R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Foaie1!$A$2:$A$5</c:f>
              <c:strCache>
                <c:ptCount val="4"/>
                <c:pt idx="0">
                  <c:v>Cu răspuns corect</c:v>
                </c:pt>
                <c:pt idx="1">
                  <c:v>Cu răspuns parțial corect</c:v>
                </c:pt>
                <c:pt idx="2">
                  <c:v>Cu răspuns incorect</c:v>
                </c:pt>
                <c:pt idx="3">
                  <c:v>Cu răspuns lipsă</c:v>
                </c:pt>
              </c:strCache>
            </c:strRef>
          </c:cat>
          <c:val>
            <c:numRef>
              <c:f>Foaie1!$C$2:$C$5</c:f>
              <c:numCache>
                <c:formatCode>0%</c:formatCode>
                <c:ptCount val="4"/>
                <c:pt idx="0" formatCode="0.00%">
                  <c:v>0.53800000000000003</c:v>
                </c:pt>
                <c:pt idx="1">
                  <c:v>0</c:v>
                </c:pt>
                <c:pt idx="2" formatCode="0.00%">
                  <c:v>0.38500000000000018</c:v>
                </c:pt>
                <c:pt idx="3" formatCode="0.00%">
                  <c:v>7.6999999999999999E-2</c:v>
                </c:pt>
              </c:numCache>
            </c:numRef>
          </c:val>
          <c:extLst>
            <c:ext xmlns:c16="http://schemas.microsoft.com/office/drawing/2014/chart" uri="{C3380CC4-5D6E-409C-BE32-E72D297353CC}">
              <c16:uniqueId val="{00000001-D4CB-43A9-AE5D-5A79160915B6}"/>
            </c:ext>
          </c:extLst>
        </c:ser>
        <c:dLbls>
          <c:showLegendKey val="0"/>
          <c:showVal val="1"/>
          <c:showCatName val="0"/>
          <c:showSerName val="0"/>
          <c:showPercent val="0"/>
          <c:showBubbleSize val="0"/>
        </c:dLbls>
        <c:gapWidth val="79"/>
        <c:overlap val="100"/>
        <c:axId val="99829248"/>
        <c:axId val="99830784"/>
      </c:barChart>
      <c:catAx>
        <c:axId val="9982924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ro-RO" sz="1064" b="0" i="0" u="none" strike="noStrike" kern="1200" cap="all" spc="120" normalizeH="0" baseline="0">
                <a:solidFill>
                  <a:schemeClr val="tx1">
                    <a:lumMod val="65000"/>
                    <a:lumOff val="35000"/>
                  </a:schemeClr>
                </a:solidFill>
                <a:latin typeface="+mn-lt"/>
                <a:ea typeface="+mn-ea"/>
                <a:cs typeface="+mn-cs"/>
              </a:defRPr>
            </a:pPr>
            <a:endParaRPr lang="ro-RO"/>
          </a:p>
        </c:txPr>
        <c:crossAx val="99830784"/>
        <c:crosses val="autoZero"/>
        <c:auto val="1"/>
        <c:lblAlgn val="ctr"/>
        <c:lblOffset val="100"/>
        <c:noMultiLvlLbl val="0"/>
      </c:catAx>
      <c:valAx>
        <c:axId val="99830784"/>
        <c:scaling>
          <c:orientation val="minMax"/>
        </c:scaling>
        <c:delete val="1"/>
        <c:axPos val="l"/>
        <c:numFmt formatCode="0%" sourceLinked="1"/>
        <c:majorTickMark val="none"/>
        <c:minorTickMark val="none"/>
        <c:tickLblPos val="nextTo"/>
        <c:crossAx val="9982924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lang="ro-RO" sz="1197" b="0" i="0" u="none" strike="noStrike" kern="1200" baseline="0">
              <a:solidFill>
                <a:schemeClr val="tx1">
                  <a:lumMod val="65000"/>
                  <a:lumOff val="35000"/>
                </a:schemeClr>
              </a:solidFill>
              <a:latin typeface="+mn-lt"/>
              <a:ea typeface="+mn-ea"/>
              <a:cs typeface="+mn-cs"/>
            </a:defRPr>
          </a:pPr>
          <a:endParaRPr lang="ro-R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ro-RO"/>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Foaie1!$B$1</c:f>
              <c:strCache>
                <c:ptCount val="1"/>
                <c:pt idx="0">
                  <c:v>VI A și VI B</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ro-RO" sz="1197" b="1" i="0" u="none" strike="noStrike" kern="1200" baseline="0">
                    <a:solidFill>
                      <a:schemeClr val="lt1"/>
                    </a:solidFill>
                    <a:latin typeface="+mn-lt"/>
                    <a:ea typeface="+mn-ea"/>
                    <a:cs typeface="+mn-cs"/>
                  </a:defRPr>
                </a:pPr>
                <a:endParaRPr lang="ro-R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Foaie1!$A$2:$A$5</c:f>
              <c:strCache>
                <c:ptCount val="3"/>
                <c:pt idx="0">
                  <c:v>Cu punctaj total</c:v>
                </c:pt>
                <c:pt idx="1">
                  <c:v>Cu punctaj parțial</c:v>
                </c:pt>
                <c:pt idx="2">
                  <c:v>Cu punctaj zero</c:v>
                </c:pt>
              </c:strCache>
            </c:strRef>
          </c:cat>
          <c:val>
            <c:numRef>
              <c:f>Foaie1!$B$2:$B$5</c:f>
              <c:numCache>
                <c:formatCode>General</c:formatCode>
                <c:ptCount val="4"/>
                <c:pt idx="0">
                  <c:v>20</c:v>
                </c:pt>
                <c:pt idx="1">
                  <c:v>24</c:v>
                </c:pt>
                <c:pt idx="2">
                  <c:v>9</c:v>
                </c:pt>
              </c:numCache>
            </c:numRef>
          </c:val>
          <c:extLst>
            <c:ext xmlns:c16="http://schemas.microsoft.com/office/drawing/2014/chart" uri="{C3380CC4-5D6E-409C-BE32-E72D297353CC}">
              <c16:uniqueId val="{00000000-7AA8-414C-8383-833916ACB1D3}"/>
            </c:ext>
          </c:extLst>
        </c:ser>
        <c:dLbls>
          <c:showLegendKey val="0"/>
          <c:showVal val="1"/>
          <c:showCatName val="0"/>
          <c:showSerName val="0"/>
          <c:showPercent val="0"/>
          <c:showBubbleSize val="0"/>
        </c:dLbls>
        <c:gapWidth val="65"/>
        <c:axId val="99687424"/>
        <c:axId val="99697408"/>
        <c:extLst>
          <c:ext xmlns:c15="http://schemas.microsoft.com/office/drawing/2012/chart" uri="{02D57815-91ED-43cb-92C2-25804820EDAC}">
            <c15:filteredBarSeries>
              <c15:ser>
                <c:idx val="1"/>
                <c:order val="1"/>
                <c:tx>
                  <c:strRef>
                    <c:extLst>
                      <c:ext uri="{02D57815-91ED-43cb-92C2-25804820EDAC}">
                        <c15:formulaRef>
                          <c15:sqref>Foaie1!$C$1</c15:sqref>
                        </c15:formulaRef>
                      </c:ext>
                    </c:extLst>
                    <c:strCache>
                      <c:ptCount val="1"/>
                      <c:pt idx="0">
                        <c:v>Coloană1</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ro-RO"/>
                    </a:p>
                  </c:txPr>
                  <c:dLblPos val="inEnd"/>
                  <c:showLegendKey val="0"/>
                  <c:showVal val="1"/>
                  <c:showCatName val="0"/>
                  <c:showSerName val="0"/>
                  <c:showPercent val="0"/>
                  <c:showBubbleSize val="0"/>
                  <c:showLeaderLines val="0"/>
                  <c:extLst>
                    <c:ext uri="{CE6537A1-D6FC-4f65-9D91-7224C49458BB}">
                      <c15:showLeaderLines val="1"/>
                      <c15:leaderLines>
                        <c:spPr>
                          <a:ln w="9525">
                            <a:solidFill>
                              <a:schemeClr val="dk1">
                                <a:lumMod val="50000"/>
                                <a:lumOff val="50000"/>
                              </a:schemeClr>
                            </a:solidFill>
                          </a:ln>
                          <a:effectLst/>
                        </c:spPr>
                      </c15:leaderLines>
                    </c:ext>
                  </c:extLst>
                </c:dLbls>
                <c:cat>
                  <c:strRef>
                    <c:extLst>
                      <c:ext uri="{02D57815-91ED-43cb-92C2-25804820EDAC}">
                        <c15:formulaRef>
                          <c15:sqref>Foaie1!$A$2:$A$5</c15:sqref>
                        </c15:formulaRef>
                      </c:ext>
                    </c:extLst>
                    <c:strCache>
                      <c:ptCount val="3"/>
                      <c:pt idx="0">
                        <c:v>Cu punctaj total</c:v>
                      </c:pt>
                      <c:pt idx="1">
                        <c:v>Cu punctaj parțial</c:v>
                      </c:pt>
                      <c:pt idx="2">
                        <c:v>Cu punctaj zero</c:v>
                      </c:pt>
                    </c:strCache>
                  </c:strRef>
                </c:cat>
                <c:val>
                  <c:numRef>
                    <c:extLst>
                      <c:ext uri="{02D57815-91ED-43cb-92C2-25804820EDAC}">
                        <c15:formulaRef>
                          <c15:sqref>Foaie1!$C$2:$C$5</c15:sqref>
                        </c15:formulaRef>
                      </c:ext>
                    </c:extLst>
                    <c:numCache>
                      <c:formatCode>General</c:formatCode>
                      <c:ptCount val="4"/>
                    </c:numCache>
                  </c:numRef>
                </c:val>
                <c:extLst>
                  <c:ext xmlns:c16="http://schemas.microsoft.com/office/drawing/2014/chart" uri="{C3380CC4-5D6E-409C-BE32-E72D297353CC}">
                    <c16:uniqueId val="{00000001-7AA8-414C-8383-833916ACB1D3}"/>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Foaie1!$D$1</c15:sqref>
                        </c15:formulaRef>
                      </c:ext>
                    </c:extLst>
                    <c:strCache>
                      <c:ptCount val="1"/>
                      <c:pt idx="0">
                        <c:v>Serie 3</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ro-RO"/>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extLst xmlns:c15="http://schemas.microsoft.com/office/drawing/2012/chart">
                      <c:ext xmlns:c15="http://schemas.microsoft.com/office/drawing/2012/chart" uri="{02D57815-91ED-43cb-92C2-25804820EDAC}">
                        <c15:formulaRef>
                          <c15:sqref>Foaie1!$A$2:$A$5</c15:sqref>
                        </c15:formulaRef>
                      </c:ext>
                    </c:extLst>
                    <c:strCache>
                      <c:ptCount val="3"/>
                      <c:pt idx="0">
                        <c:v>Cu punctaj total</c:v>
                      </c:pt>
                      <c:pt idx="1">
                        <c:v>Cu punctaj parțial</c:v>
                      </c:pt>
                      <c:pt idx="2">
                        <c:v>Cu punctaj zero</c:v>
                      </c:pt>
                    </c:strCache>
                  </c:strRef>
                </c:cat>
                <c:val>
                  <c:numRef>
                    <c:extLst xmlns:c15="http://schemas.microsoft.com/office/drawing/2012/chart">
                      <c:ext xmlns:c15="http://schemas.microsoft.com/office/drawing/2012/chart" uri="{02D57815-91ED-43cb-92C2-25804820EDAC}">
                        <c15:formulaRef>
                          <c15:sqref>Foaie1!$D$2:$D$5</c15:sqref>
                        </c15:formulaRef>
                      </c:ext>
                    </c:extLst>
                    <c:numCache>
                      <c:formatCode>General</c:formatCode>
                      <c:ptCount val="4"/>
                    </c:numCache>
                  </c:numRef>
                </c:val>
                <c:extLst xmlns:c15="http://schemas.microsoft.com/office/drawing/2012/chart">
                  <c:ext xmlns:c16="http://schemas.microsoft.com/office/drawing/2014/chart" uri="{C3380CC4-5D6E-409C-BE32-E72D297353CC}">
                    <c16:uniqueId val="{00000002-7AA8-414C-8383-833916ACB1D3}"/>
                  </c:ext>
                </c:extLst>
              </c15:ser>
            </c15:filteredBarSeries>
          </c:ext>
        </c:extLst>
      </c:barChart>
      <c:catAx>
        <c:axId val="99687424"/>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lang="ro-RO" sz="1197" b="0" i="0" u="none" strike="noStrike" kern="1200" cap="all" baseline="0">
                <a:solidFill>
                  <a:schemeClr val="dk1">
                    <a:lumMod val="75000"/>
                    <a:lumOff val="25000"/>
                  </a:schemeClr>
                </a:solidFill>
                <a:latin typeface="+mn-lt"/>
                <a:ea typeface="+mn-ea"/>
                <a:cs typeface="+mn-cs"/>
              </a:defRPr>
            </a:pPr>
            <a:endParaRPr lang="ro-RO"/>
          </a:p>
        </c:txPr>
        <c:crossAx val="99697408"/>
        <c:crosses val="autoZero"/>
        <c:auto val="1"/>
        <c:lblAlgn val="ctr"/>
        <c:lblOffset val="100"/>
        <c:noMultiLvlLbl val="0"/>
      </c:catAx>
      <c:valAx>
        <c:axId val="99697408"/>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ro-RO" sz="1197" b="0" i="0" u="none" strike="noStrike" kern="1200" baseline="0">
                <a:solidFill>
                  <a:schemeClr val="dk1">
                    <a:lumMod val="75000"/>
                    <a:lumOff val="25000"/>
                  </a:schemeClr>
                </a:solidFill>
                <a:latin typeface="+mn-lt"/>
                <a:ea typeface="+mn-ea"/>
                <a:cs typeface="+mn-cs"/>
              </a:defRPr>
            </a:pPr>
            <a:endParaRPr lang="ro-RO"/>
          </a:p>
        </c:txPr>
        <c:crossAx val="99687424"/>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lang="ro-RO" sz="1197" b="0" i="0" u="none" strike="noStrike" kern="1200" baseline="0">
              <a:solidFill>
                <a:schemeClr val="dk1">
                  <a:lumMod val="75000"/>
                  <a:lumOff val="25000"/>
                </a:schemeClr>
              </a:solidFill>
              <a:latin typeface="+mn-lt"/>
              <a:ea typeface="+mn-ea"/>
              <a:cs typeface="+mn-cs"/>
            </a:defRPr>
          </a:pPr>
          <a:endParaRPr lang="ro-R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o-RO"/>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Foaie1!$B$1</c:f>
              <c:strCache>
                <c:ptCount val="1"/>
                <c:pt idx="0">
                  <c:v>VI A și VI B</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ro-RO" sz="1197" b="1" i="0" u="none" strike="noStrike" kern="1200" baseline="0">
                    <a:solidFill>
                      <a:schemeClr val="lt1"/>
                    </a:solidFill>
                    <a:latin typeface="+mn-lt"/>
                    <a:ea typeface="+mn-ea"/>
                    <a:cs typeface="+mn-cs"/>
                  </a:defRPr>
                </a:pPr>
                <a:endParaRPr lang="ro-R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Foaie1!$A$2:$A$5</c:f>
              <c:strCache>
                <c:ptCount val="3"/>
                <c:pt idx="0">
                  <c:v>Cu punctaj total</c:v>
                </c:pt>
                <c:pt idx="1">
                  <c:v>Cu punctaj parțial</c:v>
                </c:pt>
                <c:pt idx="2">
                  <c:v>Cu punctaj zero</c:v>
                </c:pt>
              </c:strCache>
            </c:strRef>
          </c:cat>
          <c:val>
            <c:numRef>
              <c:f>Foaie1!$B$2:$B$5</c:f>
              <c:numCache>
                <c:formatCode>General</c:formatCode>
                <c:ptCount val="4"/>
                <c:pt idx="0">
                  <c:v>24</c:v>
                </c:pt>
                <c:pt idx="1">
                  <c:v>14</c:v>
                </c:pt>
                <c:pt idx="2">
                  <c:v>15</c:v>
                </c:pt>
              </c:numCache>
            </c:numRef>
          </c:val>
          <c:extLst>
            <c:ext xmlns:c16="http://schemas.microsoft.com/office/drawing/2014/chart" uri="{C3380CC4-5D6E-409C-BE32-E72D297353CC}">
              <c16:uniqueId val="{00000000-425A-4F83-9146-C6918D72F76F}"/>
            </c:ext>
          </c:extLst>
        </c:ser>
        <c:dLbls>
          <c:showLegendKey val="0"/>
          <c:showVal val="1"/>
          <c:showCatName val="0"/>
          <c:showSerName val="0"/>
          <c:showPercent val="0"/>
          <c:showBubbleSize val="0"/>
        </c:dLbls>
        <c:gapWidth val="65"/>
        <c:axId val="99971840"/>
        <c:axId val="99973376"/>
        <c:extLst>
          <c:ext xmlns:c15="http://schemas.microsoft.com/office/drawing/2012/chart" uri="{02D57815-91ED-43cb-92C2-25804820EDAC}">
            <c15:filteredBarSeries>
              <c15:ser>
                <c:idx val="1"/>
                <c:order val="1"/>
                <c:tx>
                  <c:strRef>
                    <c:extLst>
                      <c:ext uri="{02D57815-91ED-43cb-92C2-25804820EDAC}">
                        <c15:formulaRef>
                          <c15:sqref>Foaie1!$C$1</c15:sqref>
                        </c15:formulaRef>
                      </c:ext>
                    </c:extLst>
                    <c:strCache>
                      <c:ptCount val="1"/>
                      <c:pt idx="0">
                        <c:v>Coloană1</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ro-RO"/>
                    </a:p>
                  </c:txPr>
                  <c:dLblPos val="inEnd"/>
                  <c:showLegendKey val="0"/>
                  <c:showVal val="1"/>
                  <c:showCatName val="0"/>
                  <c:showSerName val="0"/>
                  <c:showPercent val="0"/>
                  <c:showBubbleSize val="0"/>
                  <c:showLeaderLines val="0"/>
                  <c:extLst>
                    <c:ext uri="{CE6537A1-D6FC-4f65-9D91-7224C49458BB}">
                      <c15:showLeaderLines val="1"/>
                      <c15:leaderLines>
                        <c:spPr>
                          <a:ln w="9525">
                            <a:solidFill>
                              <a:schemeClr val="dk1">
                                <a:lumMod val="50000"/>
                                <a:lumOff val="50000"/>
                              </a:schemeClr>
                            </a:solidFill>
                          </a:ln>
                          <a:effectLst/>
                        </c:spPr>
                      </c15:leaderLines>
                    </c:ext>
                  </c:extLst>
                </c:dLbls>
                <c:cat>
                  <c:strRef>
                    <c:extLst>
                      <c:ext uri="{02D57815-91ED-43cb-92C2-25804820EDAC}">
                        <c15:formulaRef>
                          <c15:sqref>Foaie1!$A$2:$A$5</c15:sqref>
                        </c15:formulaRef>
                      </c:ext>
                    </c:extLst>
                    <c:strCache>
                      <c:ptCount val="3"/>
                      <c:pt idx="0">
                        <c:v>Cu punctaj total</c:v>
                      </c:pt>
                      <c:pt idx="1">
                        <c:v>Cu punctaj parțial</c:v>
                      </c:pt>
                      <c:pt idx="2">
                        <c:v>Cu punctaj zero</c:v>
                      </c:pt>
                    </c:strCache>
                  </c:strRef>
                </c:cat>
                <c:val>
                  <c:numRef>
                    <c:extLst>
                      <c:ext uri="{02D57815-91ED-43cb-92C2-25804820EDAC}">
                        <c15:formulaRef>
                          <c15:sqref>Foaie1!$C$2:$C$5</c15:sqref>
                        </c15:formulaRef>
                      </c:ext>
                    </c:extLst>
                    <c:numCache>
                      <c:formatCode>General</c:formatCode>
                      <c:ptCount val="4"/>
                    </c:numCache>
                  </c:numRef>
                </c:val>
                <c:extLst>
                  <c:ext xmlns:c16="http://schemas.microsoft.com/office/drawing/2014/chart" uri="{C3380CC4-5D6E-409C-BE32-E72D297353CC}">
                    <c16:uniqueId val="{00000001-425A-4F83-9146-C6918D72F76F}"/>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Foaie1!$D$1</c15:sqref>
                        </c15:formulaRef>
                      </c:ext>
                    </c:extLst>
                    <c:strCache>
                      <c:ptCount val="1"/>
                      <c:pt idx="0">
                        <c:v>Coloană2</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ro-RO"/>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extLst xmlns:c15="http://schemas.microsoft.com/office/drawing/2012/chart">
                      <c:ext xmlns:c15="http://schemas.microsoft.com/office/drawing/2012/chart" uri="{02D57815-91ED-43cb-92C2-25804820EDAC}">
                        <c15:formulaRef>
                          <c15:sqref>Foaie1!$A$2:$A$5</c15:sqref>
                        </c15:formulaRef>
                      </c:ext>
                    </c:extLst>
                    <c:strCache>
                      <c:ptCount val="3"/>
                      <c:pt idx="0">
                        <c:v>Cu punctaj total</c:v>
                      </c:pt>
                      <c:pt idx="1">
                        <c:v>Cu punctaj parțial</c:v>
                      </c:pt>
                      <c:pt idx="2">
                        <c:v>Cu punctaj zero</c:v>
                      </c:pt>
                    </c:strCache>
                  </c:strRef>
                </c:cat>
                <c:val>
                  <c:numRef>
                    <c:extLst xmlns:c15="http://schemas.microsoft.com/office/drawing/2012/chart">
                      <c:ext xmlns:c15="http://schemas.microsoft.com/office/drawing/2012/chart" uri="{02D57815-91ED-43cb-92C2-25804820EDAC}">
                        <c15:formulaRef>
                          <c15:sqref>Foaie1!$D$2:$D$5</c15:sqref>
                        </c15:formulaRef>
                      </c:ext>
                    </c:extLst>
                    <c:numCache>
                      <c:formatCode>General</c:formatCode>
                      <c:ptCount val="4"/>
                    </c:numCache>
                  </c:numRef>
                </c:val>
                <c:extLst xmlns:c15="http://schemas.microsoft.com/office/drawing/2012/chart">
                  <c:ext xmlns:c16="http://schemas.microsoft.com/office/drawing/2014/chart" uri="{C3380CC4-5D6E-409C-BE32-E72D297353CC}">
                    <c16:uniqueId val="{00000002-425A-4F83-9146-C6918D72F76F}"/>
                  </c:ext>
                </c:extLst>
              </c15:ser>
            </c15:filteredBarSeries>
          </c:ext>
        </c:extLst>
      </c:barChart>
      <c:catAx>
        <c:axId val="99971840"/>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lang="ro-RO" sz="1197" b="0" i="0" u="none" strike="noStrike" kern="1200" cap="all" baseline="0">
                <a:solidFill>
                  <a:schemeClr val="dk1">
                    <a:lumMod val="75000"/>
                    <a:lumOff val="25000"/>
                  </a:schemeClr>
                </a:solidFill>
                <a:latin typeface="+mn-lt"/>
                <a:ea typeface="+mn-ea"/>
                <a:cs typeface="+mn-cs"/>
              </a:defRPr>
            </a:pPr>
            <a:endParaRPr lang="ro-RO"/>
          </a:p>
        </c:txPr>
        <c:crossAx val="99973376"/>
        <c:crosses val="autoZero"/>
        <c:auto val="1"/>
        <c:lblAlgn val="ctr"/>
        <c:lblOffset val="100"/>
        <c:noMultiLvlLbl val="0"/>
      </c:catAx>
      <c:valAx>
        <c:axId val="99973376"/>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ro-RO" sz="1197" b="0" i="0" u="none" strike="noStrike" kern="1200" baseline="0">
                <a:solidFill>
                  <a:schemeClr val="dk1">
                    <a:lumMod val="75000"/>
                    <a:lumOff val="25000"/>
                  </a:schemeClr>
                </a:solidFill>
                <a:latin typeface="+mn-lt"/>
                <a:ea typeface="+mn-ea"/>
                <a:cs typeface="+mn-cs"/>
              </a:defRPr>
            </a:pPr>
            <a:endParaRPr lang="ro-RO"/>
          </a:p>
        </c:txPr>
        <c:crossAx val="99971840"/>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lang="ro-RO" sz="1197" b="0" i="0" u="none" strike="noStrike" kern="1200" baseline="0">
              <a:solidFill>
                <a:schemeClr val="dk1">
                  <a:lumMod val="75000"/>
                  <a:lumOff val="25000"/>
                </a:schemeClr>
              </a:solidFill>
              <a:latin typeface="+mn-lt"/>
              <a:ea typeface="+mn-ea"/>
              <a:cs typeface="+mn-cs"/>
            </a:defRPr>
          </a:pPr>
          <a:endParaRPr lang="ro-R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o-R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o-RO"/>
              <a:t>Faceți clic pentru a edita stilul de titlu coordonator</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o-RO"/>
              <a:t>Faceți clic pentru a edita stilul de subtitlu coordonator</a:t>
            </a:r>
            <a:endParaRPr lang="en-US" dirty="0"/>
          </a:p>
        </p:txBody>
      </p:sp>
      <p:sp>
        <p:nvSpPr>
          <p:cNvPr id="4" name="Date Placeholder 3"/>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5" name="Footer Placeholder 4"/>
          <p:cNvSpPr>
            <a:spLocks noGrp="1"/>
          </p:cNvSpPr>
          <p:nvPr>
            <p:ph type="ftr" sz="quarter" idx="11"/>
          </p:nvPr>
        </p:nvSpPr>
        <p:spPr/>
        <p:txBody>
          <a:bodyPr/>
          <a:lstStyle/>
          <a:p>
            <a:endParaRPr lang="ro-RO"/>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3706032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u și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Faceţi clic pentru a edita Master stiluri text</a:t>
            </a:r>
          </a:p>
        </p:txBody>
      </p:sp>
      <p:sp>
        <p:nvSpPr>
          <p:cNvPr id="4" name="Date Placeholder 3"/>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5" name="Footer Placeholder 4"/>
          <p:cNvSpPr>
            <a:spLocks noGrp="1"/>
          </p:cNvSpPr>
          <p:nvPr>
            <p:ph type="ftr" sz="quarter" idx="11"/>
          </p:nvPr>
        </p:nvSpPr>
        <p:spPr/>
        <p:txBody>
          <a:bodyPr/>
          <a:lstStyle/>
          <a:p>
            <a:endParaRPr lang="ro-R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1472730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o-RO"/>
              <a:t>Faceți clic pentru a edita stilul de titlu coordonator</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Faceţi clic pentru a edita Master stiluri text</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Faceţi clic pentru a edita Master stiluri text</a:t>
            </a:r>
          </a:p>
        </p:txBody>
      </p:sp>
      <p:sp>
        <p:nvSpPr>
          <p:cNvPr id="4" name="Date Placeholder 3"/>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5" name="Footer Placeholder 4"/>
          <p:cNvSpPr>
            <a:spLocks noGrp="1"/>
          </p:cNvSpPr>
          <p:nvPr>
            <p:ph type="ftr" sz="quarter" idx="11"/>
          </p:nvPr>
        </p:nvSpPr>
        <p:spPr/>
        <p:txBody>
          <a:bodyPr/>
          <a:lstStyle/>
          <a:p>
            <a:endParaRPr lang="ro-RO"/>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3D2D300-D699-4BB1-94F6-62583D88D065}" type="slidenum">
              <a:rPr lang="ro-RO" smtClean="0"/>
              <a:pPr/>
              <a:t>‹#›</a:t>
            </a:fld>
            <a:endParaRPr lang="ro-RO"/>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998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de vizită">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o-RO"/>
              <a:t>Faceți clic pentru a edita stilul de titlu coordonator</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a:t>Faceţi clic pentru a edita Master stiluri text</a:t>
            </a:r>
          </a:p>
        </p:txBody>
      </p:sp>
      <p:sp>
        <p:nvSpPr>
          <p:cNvPr id="5" name="Date Placeholder 4"/>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30263283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carte de vizită">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o-RO"/>
              <a:t>Faceți clic pentru a edita stilul de titlu coordonator</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Faceţi clic pentru a edita Master stiluri text</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a:t>Faceţi clic pentru a edita Master stiluri text</a:t>
            </a:r>
          </a:p>
        </p:txBody>
      </p:sp>
      <p:sp>
        <p:nvSpPr>
          <p:cNvPr id="5" name="Date Placeholder 4"/>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6" name="Footer Placeholder 5"/>
          <p:cNvSpPr>
            <a:spLocks noGrp="1"/>
          </p:cNvSpPr>
          <p:nvPr>
            <p:ph type="ftr" sz="quarter" idx="11"/>
          </p:nvPr>
        </p:nvSpPr>
        <p:spPr/>
        <p:txBody>
          <a:bodyPr/>
          <a:lstStyle/>
          <a:p>
            <a:endParaRPr lang="ro-RO"/>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3D2D300-D699-4BB1-94F6-62583D88D065}" type="slidenum">
              <a:rPr lang="ro-RO" smtClean="0"/>
              <a:pPr/>
              <a:t>‹#›</a:t>
            </a:fld>
            <a:endParaRPr lang="ro-RO"/>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504857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devărat sau fals">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o-RO"/>
              <a:t>Faceți clic pentru a edita stilul de titlu coordonator</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Faceţi clic pentru a edita Master stiluri text</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a:t>Faceţi clic pentru a edita Master stiluri text</a:t>
            </a:r>
          </a:p>
        </p:txBody>
      </p:sp>
      <p:sp>
        <p:nvSpPr>
          <p:cNvPr id="5" name="Date Placeholder 4"/>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42870713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p:txBody>
          <a:bodyPr vert="eaVert" ancho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5" name="Footer Placeholder 4"/>
          <p:cNvSpPr>
            <a:spLocks noGrp="1"/>
          </p:cNvSpPr>
          <p:nvPr>
            <p:ph type="ftr" sz="quarter" idx="11"/>
          </p:nvPr>
        </p:nvSpPr>
        <p:spPr/>
        <p:txBody>
          <a:bodyPr/>
          <a:lstStyle/>
          <a:p>
            <a:endParaRPr lang="ro-R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1949874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5" name="Footer Placeholder 4"/>
          <p:cNvSpPr>
            <a:spLocks noGrp="1"/>
          </p:cNvSpPr>
          <p:nvPr>
            <p:ph type="ftr" sz="quarter" idx="11"/>
          </p:nvPr>
        </p:nvSpPr>
        <p:spPr/>
        <p:txBody>
          <a:bodyPr/>
          <a:lstStyle/>
          <a:p>
            <a:endParaRPr lang="ro-R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100796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o-RO"/>
              <a:t>Faceți clic pentru a edita stilul de titlu coordonator</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5" name="Footer Placeholder 4"/>
          <p:cNvSpPr>
            <a:spLocks noGrp="1"/>
          </p:cNvSpPr>
          <p:nvPr>
            <p:ph type="ftr" sz="quarter" idx="11"/>
          </p:nvPr>
        </p:nvSpPr>
        <p:spPr/>
        <p:txBody>
          <a:bodyPr/>
          <a:lstStyle/>
          <a:p>
            <a:endParaRPr lang="ro-R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131008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Faceţi clic pentru a edita Master stiluri text</a:t>
            </a:r>
          </a:p>
        </p:txBody>
      </p:sp>
      <p:sp>
        <p:nvSpPr>
          <p:cNvPr id="4" name="Date Placeholder 3"/>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5" name="Footer Placeholder 4"/>
          <p:cNvSpPr>
            <a:spLocks noGrp="1"/>
          </p:cNvSpPr>
          <p:nvPr>
            <p:ph type="ftr" sz="quarter" idx="11"/>
          </p:nvPr>
        </p:nvSpPr>
        <p:spPr/>
        <p:txBody>
          <a:bodyPr/>
          <a:lstStyle/>
          <a:p>
            <a:endParaRPr lang="ro-R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427596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o-RO"/>
              <a:t>Faceți clic pentru a edita stilul de titlu coordonator</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Date Placeholder 4"/>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6" name="Footer Placeholder 5"/>
          <p:cNvSpPr>
            <a:spLocks noGrp="1"/>
          </p:cNvSpPr>
          <p:nvPr>
            <p:ph type="ftr" sz="quarter" idx="11"/>
          </p:nvPr>
        </p:nvSpPr>
        <p:spPr/>
        <p:txBody>
          <a:bodyPr/>
          <a:lstStyle/>
          <a:p>
            <a:endParaRPr lang="ro-RO"/>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3337945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7" name="Date Placeholder 6"/>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8" name="Footer Placeholder 7"/>
          <p:cNvSpPr>
            <a:spLocks noGrp="1"/>
          </p:cNvSpPr>
          <p:nvPr>
            <p:ph type="ftr" sz="quarter" idx="11"/>
          </p:nvPr>
        </p:nvSpPr>
        <p:spPr/>
        <p:txBody>
          <a:bodyPr/>
          <a:lstStyle/>
          <a:p>
            <a:endParaRPr lang="ro-RO"/>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1110696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Date Placeholder 2"/>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4" name="Footer Placeholder 3"/>
          <p:cNvSpPr>
            <a:spLocks noGrp="1"/>
          </p:cNvSpPr>
          <p:nvPr>
            <p:ph type="ftr" sz="quarter" idx="11"/>
          </p:nvPr>
        </p:nvSpPr>
        <p:spPr/>
        <p:txBody>
          <a:bodyPr/>
          <a:lstStyle/>
          <a:p>
            <a:endParaRPr lang="ro-RO"/>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2403891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3" name="Footer Placeholder 2"/>
          <p:cNvSpPr>
            <a:spLocks noGrp="1"/>
          </p:cNvSpPr>
          <p:nvPr>
            <p:ph type="ftr" sz="quarter" idx="11"/>
          </p:nvPr>
        </p:nvSpPr>
        <p:spPr/>
        <p:txBody>
          <a:bodyPr/>
          <a:lstStyle/>
          <a:p>
            <a:endParaRPr lang="ro-RO"/>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981661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o-RO"/>
              <a:t>Faceți clic pentru a edita stilul de titlu coordonator</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3345662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o-RO"/>
              <a:t>Faceți clic pentru a edita stilul de titlu coordonator</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a:t>Faceți clic pe pictogramă pentru a adăuga o imagine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4D5FE2D6-F5DB-44DB-9A00-2AE9EC1E2DC1}" type="datetimeFigureOut">
              <a:rPr lang="ro-RO" smtClean="0"/>
              <a:pPr/>
              <a:t>27.12.2022</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3D2D300-D699-4BB1-94F6-62583D88D065}" type="slidenum">
              <a:rPr lang="ro-RO" smtClean="0"/>
              <a:pPr/>
              <a:t>‹#›</a:t>
            </a:fld>
            <a:endParaRPr lang="ro-RO"/>
          </a:p>
        </p:txBody>
      </p:sp>
    </p:spTree>
    <p:extLst>
      <p:ext uri="{BB962C8B-B14F-4D97-AF65-F5344CB8AC3E}">
        <p14:creationId xmlns:p14="http://schemas.microsoft.com/office/powerpoint/2010/main" val="3854253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D5FE2D6-F5DB-44DB-9A00-2AE9EC1E2DC1}" type="datetimeFigureOut">
              <a:rPr lang="ro-RO" smtClean="0"/>
              <a:pPr/>
              <a:t>27.12.2022</a:t>
            </a:fld>
            <a:endParaRPr lang="ro-RO"/>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o-RO"/>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3D2D300-D699-4BB1-94F6-62583D88D065}" type="slidenum">
              <a:rPr lang="ro-RO" smtClean="0"/>
              <a:pPr/>
              <a:t>‹#›</a:t>
            </a:fld>
            <a:endParaRPr lang="ro-RO"/>
          </a:p>
        </p:txBody>
      </p:sp>
    </p:spTree>
    <p:extLst>
      <p:ext uri="{BB962C8B-B14F-4D97-AF65-F5344CB8AC3E}">
        <p14:creationId xmlns:p14="http://schemas.microsoft.com/office/powerpoint/2010/main" val="353861178"/>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educatieonline.ro/"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didactic.ro/"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0B32B58B-7A67-43DC-8B6B-78AFA0684460}"/>
              </a:ext>
            </a:extLst>
          </p:cNvPr>
          <p:cNvSpPr>
            <a:spLocks noGrp="1"/>
          </p:cNvSpPr>
          <p:nvPr>
            <p:ph type="ctrTitle"/>
          </p:nvPr>
        </p:nvSpPr>
        <p:spPr>
          <a:xfrm>
            <a:off x="1878013" y="954338"/>
            <a:ext cx="8915399" cy="2127745"/>
          </a:xfrm>
        </p:spPr>
        <p:txBody>
          <a:bodyPr>
            <a:normAutofit/>
          </a:bodyPr>
          <a:lstStyle/>
          <a:p>
            <a:pPr marL="575945" marR="623570" indent="2540">
              <a:lnSpc>
                <a:spcPct val="97000"/>
              </a:lnSpc>
              <a:spcBef>
                <a:spcPts val="3645"/>
              </a:spcBef>
              <a:spcAft>
                <a:spcPts val="0"/>
              </a:spcAft>
            </a:pPr>
            <a:r>
              <a:rPr lang="ro-RO" sz="1600" dirty="0">
                <a:solidFill>
                  <a:schemeClr val="tx1"/>
                </a:solidFill>
                <a:effectLst/>
                <a:latin typeface="Times New Roman" panose="02020603050405020304" pitchFamily="18" charset="0"/>
                <a:ea typeface="Times New Roman" panose="02020603050405020304" pitchFamily="18" charset="0"/>
              </a:rPr>
              <a:t>Nr.  </a:t>
            </a:r>
            <a:r>
              <a:rPr lang="en-US" sz="1600" dirty="0" err="1">
                <a:solidFill>
                  <a:schemeClr val="tx1"/>
                </a:solidFill>
                <a:effectLst/>
                <a:latin typeface="Times New Roman" panose="02020603050405020304" pitchFamily="18" charset="0"/>
                <a:ea typeface="Times New Roman" panose="02020603050405020304" pitchFamily="18" charset="0"/>
              </a:rPr>
              <a:t>î</a:t>
            </a:r>
            <a:r>
              <a:rPr lang="en-US" sz="1600" dirty="0" err="1">
                <a:solidFill>
                  <a:schemeClr val="tx1"/>
                </a:solidFill>
                <a:latin typeface="Times New Roman" panose="02020603050405020304" pitchFamily="18" charset="0"/>
                <a:ea typeface="Times New Roman" panose="02020603050405020304" pitchFamily="18" charset="0"/>
              </a:rPr>
              <a:t>nreg</a:t>
            </a:r>
            <a:r>
              <a:rPr lang="en-US" sz="1600" dirty="0">
                <a:solidFill>
                  <a:schemeClr val="tx1"/>
                </a:solidFill>
                <a:latin typeface="Times New Roman" panose="02020603050405020304" pitchFamily="18" charset="0"/>
                <a:ea typeface="Times New Roman" panose="02020603050405020304" pitchFamily="18" charset="0"/>
              </a:rPr>
              <a:t>.</a:t>
            </a:r>
            <a:r>
              <a:rPr lang="ro-RO" sz="1600" dirty="0">
                <a:solidFill>
                  <a:schemeClr val="tx1"/>
                </a:solidFill>
                <a:latin typeface="Times New Roman" panose="02020603050405020304" pitchFamily="18" charset="0"/>
                <a:ea typeface="Times New Roman" panose="02020603050405020304" pitchFamily="18" charset="0"/>
              </a:rPr>
              <a:t>   2597/20.09.2022</a:t>
            </a:r>
            <a:br>
              <a:rPr lang="ro-RO" sz="1600" dirty="0">
                <a:solidFill>
                  <a:srgbClr val="2E2B1F"/>
                </a:solidFill>
                <a:effectLst/>
                <a:latin typeface="Times New Roman" panose="02020603050405020304" pitchFamily="18" charset="0"/>
                <a:ea typeface="Times New Roman" panose="02020603050405020304" pitchFamily="18" charset="0"/>
              </a:rPr>
            </a:br>
            <a:br>
              <a:rPr lang="ro-RO" sz="1800" dirty="0">
                <a:solidFill>
                  <a:srgbClr val="2E2B1F"/>
                </a:solidFill>
                <a:effectLst/>
                <a:latin typeface="Times New Roman" panose="02020603050405020304" pitchFamily="18" charset="0"/>
                <a:ea typeface="Times New Roman" panose="02020603050405020304" pitchFamily="18" charset="0"/>
              </a:rPr>
            </a:br>
            <a:br>
              <a:rPr lang="ro-RO" sz="1800" dirty="0">
                <a:solidFill>
                  <a:srgbClr val="2E2B1F"/>
                </a:solidFill>
                <a:effectLst/>
                <a:latin typeface="Times New Roman" panose="02020603050405020304" pitchFamily="18" charset="0"/>
                <a:ea typeface="Times New Roman" panose="02020603050405020304" pitchFamily="18" charset="0"/>
              </a:rPr>
            </a:br>
            <a:br>
              <a:rPr lang="ro-RO" sz="1800" b="1" kern="0" dirty="0">
                <a:effectLst/>
                <a:latin typeface="Candara" panose="020E0502030303020204" pitchFamily="34" charset="0"/>
                <a:ea typeface="Candara" panose="020E0502030303020204" pitchFamily="34" charset="0"/>
                <a:cs typeface="Candara" panose="020E0502030303020204" pitchFamily="34" charset="0"/>
              </a:rPr>
            </a:br>
            <a:endParaRPr lang="ro-RO" dirty="0"/>
          </a:p>
        </p:txBody>
      </p:sp>
      <p:sp>
        <p:nvSpPr>
          <p:cNvPr id="3" name="Subtitlu 2">
            <a:extLst>
              <a:ext uri="{FF2B5EF4-FFF2-40B4-BE49-F238E27FC236}">
                <a16:creationId xmlns:a16="http://schemas.microsoft.com/office/drawing/2014/main" id="{7435529E-870A-4DBA-AA08-878AEE549816}"/>
              </a:ext>
            </a:extLst>
          </p:cNvPr>
          <p:cNvSpPr>
            <a:spLocks noGrp="1"/>
          </p:cNvSpPr>
          <p:nvPr>
            <p:ph type="subTitle" idx="1"/>
          </p:nvPr>
        </p:nvSpPr>
        <p:spPr>
          <a:xfrm>
            <a:off x="2087050" y="2284061"/>
            <a:ext cx="9151556" cy="2821579"/>
          </a:xfrm>
        </p:spPr>
        <p:txBody>
          <a:bodyPr>
            <a:noAutofit/>
          </a:bodyPr>
          <a:lstStyle/>
          <a:p>
            <a:pPr algn="ctr"/>
            <a:r>
              <a:rPr lang="ro-RO" sz="3200" dirty="0">
                <a:solidFill>
                  <a:schemeClr val="tx1"/>
                </a:solidFill>
                <a:effectLst/>
                <a:latin typeface="Times New Roman" panose="02020603050405020304" pitchFamily="18" charset="0"/>
                <a:ea typeface="Times New Roman" panose="02020603050405020304" pitchFamily="18" charset="0"/>
              </a:rPr>
              <a:t>RAPORT PRIVIND STAREA ȘI CALITATEA EDUCAȚIEI ÎN ȘCOALA GIMNAZIALĂ</a:t>
            </a:r>
          </a:p>
          <a:p>
            <a:pPr algn="ctr"/>
            <a:r>
              <a:rPr lang="ro-RO" sz="3200" dirty="0">
                <a:solidFill>
                  <a:schemeClr val="tx1"/>
                </a:solidFill>
                <a:effectLst/>
                <a:latin typeface="Times New Roman" panose="02020603050405020304" pitchFamily="18" charset="0"/>
                <a:ea typeface="Times New Roman" panose="02020603050405020304" pitchFamily="18" charset="0"/>
              </a:rPr>
              <a:t> ,,MIHAI VITEAZUL” FETEȘTI</a:t>
            </a:r>
            <a:br>
              <a:rPr lang="ro-RO" sz="3200" dirty="0">
                <a:solidFill>
                  <a:schemeClr val="tx1"/>
                </a:solidFill>
                <a:effectLst/>
                <a:latin typeface="Times New Roman" panose="02020603050405020304" pitchFamily="18" charset="0"/>
                <a:ea typeface="Times New Roman" panose="02020603050405020304" pitchFamily="18" charset="0"/>
              </a:rPr>
            </a:br>
            <a:r>
              <a:rPr lang="ro-RO" sz="3200" spc="-9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ÎN</a:t>
            </a:r>
            <a:r>
              <a:rPr lang="ro-RO" sz="3200" spc="-7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ANUL</a:t>
            </a:r>
            <a:r>
              <a:rPr lang="ro-RO" sz="3200" spc="-7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ȘCOLAR</a:t>
            </a:r>
            <a:r>
              <a:rPr lang="ro-RO" sz="3200" spc="-7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2021-2022</a:t>
            </a:r>
            <a:br>
              <a:rPr lang="ro-RO" sz="3200" dirty="0">
                <a:effectLst/>
                <a:latin typeface="Times New Roman" panose="02020603050405020304" pitchFamily="18" charset="0"/>
                <a:ea typeface="Times New Roman" panose="02020603050405020304" pitchFamily="18" charset="0"/>
              </a:rPr>
            </a:br>
            <a:endParaRPr lang="ro-RO" sz="3200" dirty="0"/>
          </a:p>
        </p:txBody>
      </p:sp>
    </p:spTree>
    <p:extLst>
      <p:ext uri="{BB962C8B-B14F-4D97-AF65-F5344CB8AC3E}">
        <p14:creationId xmlns:p14="http://schemas.microsoft.com/office/powerpoint/2010/main" val="1731656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2528E58-2A34-4BD0-8B5C-6926E6AB784A}"/>
              </a:ext>
            </a:extLst>
          </p:cNvPr>
          <p:cNvSpPr>
            <a:spLocks noGrp="1"/>
          </p:cNvSpPr>
          <p:nvPr>
            <p:ph type="title"/>
          </p:nvPr>
        </p:nvSpPr>
        <p:spPr>
          <a:xfrm>
            <a:off x="1584960" y="624110"/>
            <a:ext cx="10253471" cy="1280890"/>
          </a:xfrm>
        </p:spPr>
        <p:txBody>
          <a:bodyPr>
            <a:normAutofit/>
          </a:bodyPr>
          <a:lstStyle/>
          <a:p>
            <a:pPr algn="ctr"/>
            <a:r>
              <a:rPr lang="ro-RO" sz="3200" dirty="0">
                <a:latin typeface="Times New Roman" panose="02020603050405020304" pitchFamily="18" charset="0"/>
                <a:cs typeface="Times New Roman" panose="02020603050405020304" pitchFamily="18" charset="0"/>
              </a:rPr>
              <a:t>Evaluare Națională - clasa a II-a – Lb. română scris</a:t>
            </a:r>
          </a:p>
        </p:txBody>
      </p:sp>
      <p:graphicFrame>
        <p:nvGraphicFramePr>
          <p:cNvPr id="6" name="Substituent conținut 5">
            <a:extLst>
              <a:ext uri="{FF2B5EF4-FFF2-40B4-BE49-F238E27FC236}">
                <a16:creationId xmlns:a16="http://schemas.microsoft.com/office/drawing/2014/main" id="{767E5433-AC84-433F-9F77-F5CD13D606A9}"/>
              </a:ext>
            </a:extLst>
          </p:cNvPr>
          <p:cNvGraphicFramePr>
            <a:graphicFrameLocks noGrp="1"/>
          </p:cNvGraphicFramePr>
          <p:nvPr>
            <p:ph idx="1"/>
            <p:extLst>
              <p:ext uri="{D42A27DB-BD31-4B8C-83A1-F6EECF244321}">
                <p14:modId xmlns:p14="http://schemas.microsoft.com/office/powerpoint/2010/main" val="914634087"/>
              </p:ext>
            </p:extLst>
          </p:nvPr>
        </p:nvGraphicFramePr>
        <p:xfrm>
          <a:off x="1341438" y="1268413"/>
          <a:ext cx="10496550" cy="52911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58994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9FDE5D9C-88D1-4544-B556-865D9722E278}"/>
              </a:ext>
            </a:extLst>
          </p:cNvPr>
          <p:cNvSpPr>
            <a:spLocks noGrp="1"/>
          </p:cNvSpPr>
          <p:nvPr>
            <p:ph type="title"/>
          </p:nvPr>
        </p:nvSpPr>
        <p:spPr>
          <a:xfrm>
            <a:off x="1840992" y="624110"/>
            <a:ext cx="10070591" cy="692626"/>
          </a:xfrm>
        </p:spPr>
        <p:txBody>
          <a:bodyPr/>
          <a:lstStyle/>
          <a:p>
            <a:r>
              <a:rPr lang="ro-RO" sz="3600" dirty="0">
                <a:latin typeface="Times New Roman" panose="02020603050405020304" pitchFamily="18" charset="0"/>
                <a:cs typeface="Times New Roman" panose="02020603050405020304" pitchFamily="18" charset="0"/>
              </a:rPr>
              <a:t>Evaluare Națională - clasa a II-a - Matematică</a:t>
            </a:r>
            <a:endParaRPr lang="ro-RO" dirty="0"/>
          </a:p>
        </p:txBody>
      </p:sp>
      <p:graphicFrame>
        <p:nvGraphicFramePr>
          <p:cNvPr id="6" name="Substituent conținut 5">
            <a:extLst>
              <a:ext uri="{FF2B5EF4-FFF2-40B4-BE49-F238E27FC236}">
                <a16:creationId xmlns:a16="http://schemas.microsoft.com/office/drawing/2014/main" id="{44AB7781-0921-4823-BD4E-F9A2EC97C8E4}"/>
              </a:ext>
            </a:extLst>
          </p:cNvPr>
          <p:cNvGraphicFramePr>
            <a:graphicFrameLocks noGrp="1"/>
          </p:cNvGraphicFramePr>
          <p:nvPr>
            <p:ph idx="1"/>
            <p:extLst>
              <p:ext uri="{D42A27DB-BD31-4B8C-83A1-F6EECF244321}">
                <p14:modId xmlns:p14="http://schemas.microsoft.com/office/powerpoint/2010/main" val="1750410917"/>
              </p:ext>
            </p:extLst>
          </p:nvPr>
        </p:nvGraphicFramePr>
        <p:xfrm>
          <a:off x="669925" y="1682495"/>
          <a:ext cx="10619867" cy="49008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08155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BC589908-568C-40EC-A29A-9676B699821B}"/>
              </a:ext>
            </a:extLst>
          </p:cNvPr>
          <p:cNvSpPr>
            <a:spLocks noGrp="1"/>
          </p:cNvSpPr>
          <p:nvPr>
            <p:ph type="title"/>
          </p:nvPr>
        </p:nvSpPr>
        <p:spPr>
          <a:xfrm>
            <a:off x="1548385" y="624110"/>
            <a:ext cx="9956228" cy="668242"/>
          </a:xfrm>
        </p:spPr>
        <p:txBody>
          <a:bodyPr/>
          <a:lstStyle/>
          <a:p>
            <a:pPr algn="ctr"/>
            <a:r>
              <a:rPr lang="ro-RO" sz="3600" dirty="0">
                <a:latin typeface="Times New Roman" panose="02020603050405020304" pitchFamily="18" charset="0"/>
                <a:cs typeface="Times New Roman" panose="02020603050405020304" pitchFamily="18" charset="0"/>
              </a:rPr>
              <a:t>Evaluare Națională - clasa a IV-a – Lb. română scris</a:t>
            </a:r>
            <a:endParaRPr lang="ro-RO" dirty="0"/>
          </a:p>
        </p:txBody>
      </p:sp>
      <p:graphicFrame>
        <p:nvGraphicFramePr>
          <p:cNvPr id="11" name="Substituent conținut 10">
            <a:extLst>
              <a:ext uri="{FF2B5EF4-FFF2-40B4-BE49-F238E27FC236}">
                <a16:creationId xmlns:a16="http://schemas.microsoft.com/office/drawing/2014/main" id="{8F3FD852-9BDB-431E-999E-021424E7BED0}"/>
              </a:ext>
            </a:extLst>
          </p:cNvPr>
          <p:cNvGraphicFramePr>
            <a:graphicFrameLocks noGrp="1"/>
          </p:cNvGraphicFramePr>
          <p:nvPr>
            <p:ph idx="1"/>
            <p:extLst>
              <p:ext uri="{D42A27DB-BD31-4B8C-83A1-F6EECF244321}">
                <p14:modId xmlns:p14="http://schemas.microsoft.com/office/powerpoint/2010/main" val="2024373880"/>
              </p:ext>
            </p:extLst>
          </p:nvPr>
        </p:nvGraphicFramePr>
        <p:xfrm>
          <a:off x="1036638" y="1511300"/>
          <a:ext cx="10467975" cy="4889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70284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F544893-21FC-45BA-BEE4-114EE2AD4872}"/>
              </a:ext>
            </a:extLst>
          </p:cNvPr>
          <p:cNvSpPr>
            <a:spLocks noGrp="1"/>
          </p:cNvSpPr>
          <p:nvPr>
            <p:ph type="title"/>
          </p:nvPr>
        </p:nvSpPr>
        <p:spPr>
          <a:xfrm>
            <a:off x="1572769" y="624110"/>
            <a:ext cx="9931844" cy="717010"/>
          </a:xfrm>
        </p:spPr>
        <p:txBody>
          <a:bodyPr/>
          <a:lstStyle/>
          <a:p>
            <a:pPr algn="ctr"/>
            <a:r>
              <a:rPr lang="ro-RO" sz="3600" dirty="0">
                <a:latin typeface="Times New Roman" panose="02020603050405020304" pitchFamily="18" charset="0"/>
                <a:cs typeface="Times New Roman" panose="02020603050405020304" pitchFamily="18" charset="0"/>
              </a:rPr>
              <a:t>Evaluare Națională - clasa a IV-a - Matematică</a:t>
            </a:r>
            <a:endParaRPr lang="ro-RO" dirty="0"/>
          </a:p>
        </p:txBody>
      </p:sp>
      <p:graphicFrame>
        <p:nvGraphicFramePr>
          <p:cNvPr id="14" name="Substituent conținut 13">
            <a:extLst>
              <a:ext uri="{FF2B5EF4-FFF2-40B4-BE49-F238E27FC236}">
                <a16:creationId xmlns:a16="http://schemas.microsoft.com/office/drawing/2014/main" id="{3ACAEF15-AAA4-4A15-9417-161B78FA9872}"/>
              </a:ext>
            </a:extLst>
          </p:cNvPr>
          <p:cNvGraphicFramePr>
            <a:graphicFrameLocks noGrp="1"/>
          </p:cNvGraphicFramePr>
          <p:nvPr>
            <p:ph idx="1"/>
            <p:extLst>
              <p:ext uri="{D42A27DB-BD31-4B8C-83A1-F6EECF244321}">
                <p14:modId xmlns:p14="http://schemas.microsoft.com/office/powerpoint/2010/main" val="797251880"/>
              </p:ext>
            </p:extLst>
          </p:nvPr>
        </p:nvGraphicFramePr>
        <p:xfrm>
          <a:off x="719138" y="1341438"/>
          <a:ext cx="10785475" cy="52181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20087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36709DF5-1941-C236-BFB5-6C01133E7952}"/>
              </a:ext>
            </a:extLst>
          </p:cNvPr>
          <p:cNvSpPr>
            <a:spLocks noGrp="1"/>
          </p:cNvSpPr>
          <p:nvPr>
            <p:ph type="title"/>
          </p:nvPr>
        </p:nvSpPr>
        <p:spPr>
          <a:xfrm>
            <a:off x="1723697" y="624110"/>
            <a:ext cx="10226565" cy="1280890"/>
          </a:xfrm>
        </p:spPr>
        <p:txBody>
          <a:bodyPr/>
          <a:lstStyle/>
          <a:p>
            <a:pPr algn="ctr"/>
            <a:r>
              <a:rPr lang="ro-RO" sz="3600" dirty="0">
                <a:latin typeface="Times New Roman" panose="02020603050405020304" pitchFamily="18" charset="0"/>
                <a:cs typeface="Times New Roman" panose="02020603050405020304" pitchFamily="18" charset="0"/>
              </a:rPr>
              <a:t>Evaluare Națională - clasa a VI-a – Limbă și comunicare</a:t>
            </a:r>
            <a:endParaRPr lang="ro-RO" dirty="0"/>
          </a:p>
        </p:txBody>
      </p:sp>
      <p:graphicFrame>
        <p:nvGraphicFramePr>
          <p:cNvPr id="6" name="Substituent conținut 5">
            <a:extLst>
              <a:ext uri="{FF2B5EF4-FFF2-40B4-BE49-F238E27FC236}">
                <a16:creationId xmlns:a16="http://schemas.microsoft.com/office/drawing/2014/main" id="{79A69DF2-91A4-46AE-3AE8-250D4B817EC1}"/>
              </a:ext>
            </a:extLst>
          </p:cNvPr>
          <p:cNvGraphicFramePr>
            <a:graphicFrameLocks noGrp="1"/>
          </p:cNvGraphicFramePr>
          <p:nvPr>
            <p:ph idx="1"/>
            <p:extLst>
              <p:ext uri="{D42A27DB-BD31-4B8C-83A1-F6EECF244321}">
                <p14:modId xmlns:p14="http://schemas.microsoft.com/office/powerpoint/2010/main" val="654041390"/>
              </p:ext>
            </p:extLst>
          </p:nvPr>
        </p:nvGraphicFramePr>
        <p:xfrm>
          <a:off x="914400" y="1905000"/>
          <a:ext cx="10590213" cy="46212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8325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FE6AD682-1776-9C17-BA4F-E68867EEBCAA}"/>
              </a:ext>
            </a:extLst>
          </p:cNvPr>
          <p:cNvSpPr>
            <a:spLocks noGrp="1"/>
          </p:cNvSpPr>
          <p:nvPr>
            <p:ph type="title"/>
          </p:nvPr>
        </p:nvSpPr>
        <p:spPr>
          <a:xfrm>
            <a:off x="1692167" y="592579"/>
            <a:ext cx="9980612" cy="1280890"/>
          </a:xfrm>
        </p:spPr>
        <p:txBody>
          <a:bodyPr/>
          <a:lstStyle/>
          <a:p>
            <a:pPr algn="ctr"/>
            <a:r>
              <a:rPr lang="ro-RO" sz="3600" dirty="0">
                <a:latin typeface="Times New Roman" panose="02020603050405020304" pitchFamily="18" charset="0"/>
                <a:cs typeface="Times New Roman" panose="02020603050405020304" pitchFamily="18" charset="0"/>
              </a:rPr>
              <a:t>Evaluare Națională - clasa a VI-a – Matematică și Științe</a:t>
            </a:r>
            <a:endParaRPr lang="ro-RO" dirty="0"/>
          </a:p>
        </p:txBody>
      </p:sp>
      <p:graphicFrame>
        <p:nvGraphicFramePr>
          <p:cNvPr id="6" name="Substituent conținut 5">
            <a:extLst>
              <a:ext uri="{FF2B5EF4-FFF2-40B4-BE49-F238E27FC236}">
                <a16:creationId xmlns:a16="http://schemas.microsoft.com/office/drawing/2014/main" id="{C4940AF7-5E0A-C6C4-EE91-7C13188FCF6D}"/>
              </a:ext>
            </a:extLst>
          </p:cNvPr>
          <p:cNvGraphicFramePr>
            <a:graphicFrameLocks noGrp="1"/>
          </p:cNvGraphicFramePr>
          <p:nvPr>
            <p:ph idx="1"/>
            <p:extLst>
              <p:ext uri="{D42A27DB-BD31-4B8C-83A1-F6EECF244321}">
                <p14:modId xmlns:p14="http://schemas.microsoft.com/office/powerpoint/2010/main" val="2379849837"/>
              </p:ext>
            </p:extLst>
          </p:nvPr>
        </p:nvGraphicFramePr>
        <p:xfrm>
          <a:off x="1103313" y="1873250"/>
          <a:ext cx="10401300" cy="4038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61005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D4320A8-68F0-48E1-9BAD-C4AFD7DA5116}"/>
              </a:ext>
            </a:extLst>
          </p:cNvPr>
          <p:cNvSpPr>
            <a:spLocks noGrp="1"/>
          </p:cNvSpPr>
          <p:nvPr>
            <p:ph type="title"/>
          </p:nvPr>
        </p:nvSpPr>
        <p:spPr>
          <a:xfrm>
            <a:off x="1635369" y="150865"/>
            <a:ext cx="10229252" cy="924900"/>
          </a:xfrm>
        </p:spPr>
        <p:txBody>
          <a:bodyPr/>
          <a:lstStyle/>
          <a:p>
            <a:r>
              <a:rPr lang="ro-RO" dirty="0">
                <a:latin typeface="Times New Roman" panose="02020603050405020304" pitchFamily="18" charset="0"/>
                <a:cs typeface="Times New Roman" panose="02020603050405020304" pitchFamily="18" charset="0"/>
              </a:rPr>
              <a:t>              </a:t>
            </a:r>
            <a:r>
              <a:rPr lang="ro-RO" sz="3200" dirty="0">
                <a:latin typeface="Times New Roman" panose="02020603050405020304" pitchFamily="18" charset="0"/>
                <a:cs typeface="Times New Roman" panose="02020603050405020304" pitchFamily="18" charset="0"/>
              </a:rPr>
              <a:t>Situația la învățătură la sfârșitul anului școlar                                            </a:t>
            </a:r>
          </a:p>
        </p:txBody>
      </p:sp>
      <p:graphicFrame>
        <p:nvGraphicFramePr>
          <p:cNvPr id="4" name="Tabel 4">
            <a:extLst>
              <a:ext uri="{FF2B5EF4-FFF2-40B4-BE49-F238E27FC236}">
                <a16:creationId xmlns:a16="http://schemas.microsoft.com/office/drawing/2014/main" id="{D2817F88-F714-46E6-BA24-B0CF0C15A318}"/>
              </a:ext>
            </a:extLst>
          </p:cNvPr>
          <p:cNvGraphicFramePr>
            <a:graphicFrameLocks noGrp="1"/>
          </p:cNvGraphicFramePr>
          <p:nvPr>
            <p:ph idx="1"/>
            <p:extLst>
              <p:ext uri="{D42A27DB-BD31-4B8C-83A1-F6EECF244321}">
                <p14:modId xmlns:p14="http://schemas.microsoft.com/office/powerpoint/2010/main" val="1523852223"/>
              </p:ext>
            </p:extLst>
          </p:nvPr>
        </p:nvGraphicFramePr>
        <p:xfrm>
          <a:off x="1635369" y="1203960"/>
          <a:ext cx="10229251" cy="2225040"/>
        </p:xfrm>
        <a:graphic>
          <a:graphicData uri="http://schemas.openxmlformats.org/drawingml/2006/table">
            <a:tbl>
              <a:tblPr firstRow="1" bandRow="1">
                <a:tableStyleId>{5C22544A-7EE6-4342-B048-85BDC9FD1C3A}</a:tableStyleId>
              </a:tblPr>
              <a:tblGrid>
                <a:gridCol w="1276974">
                  <a:extLst>
                    <a:ext uri="{9D8B030D-6E8A-4147-A177-3AD203B41FA5}">
                      <a16:colId xmlns:a16="http://schemas.microsoft.com/office/drawing/2014/main" val="2948142019"/>
                    </a:ext>
                  </a:extLst>
                </a:gridCol>
                <a:gridCol w="1372993">
                  <a:extLst>
                    <a:ext uri="{9D8B030D-6E8A-4147-A177-3AD203B41FA5}">
                      <a16:colId xmlns:a16="http://schemas.microsoft.com/office/drawing/2014/main" val="3942544973"/>
                    </a:ext>
                  </a:extLst>
                </a:gridCol>
                <a:gridCol w="1605234">
                  <a:extLst>
                    <a:ext uri="{9D8B030D-6E8A-4147-A177-3AD203B41FA5}">
                      <a16:colId xmlns:a16="http://schemas.microsoft.com/office/drawing/2014/main" val="2724455748"/>
                    </a:ext>
                  </a:extLst>
                </a:gridCol>
                <a:gridCol w="1497912">
                  <a:extLst>
                    <a:ext uri="{9D8B030D-6E8A-4147-A177-3AD203B41FA5}">
                      <a16:colId xmlns:a16="http://schemas.microsoft.com/office/drawing/2014/main" val="2659296269"/>
                    </a:ext>
                  </a:extLst>
                </a:gridCol>
                <a:gridCol w="1340405">
                  <a:extLst>
                    <a:ext uri="{9D8B030D-6E8A-4147-A177-3AD203B41FA5}">
                      <a16:colId xmlns:a16="http://schemas.microsoft.com/office/drawing/2014/main" val="1740520795"/>
                    </a:ext>
                  </a:extLst>
                </a:gridCol>
                <a:gridCol w="1643688">
                  <a:extLst>
                    <a:ext uri="{9D8B030D-6E8A-4147-A177-3AD203B41FA5}">
                      <a16:colId xmlns:a16="http://schemas.microsoft.com/office/drawing/2014/main" val="1906638076"/>
                    </a:ext>
                  </a:extLst>
                </a:gridCol>
                <a:gridCol w="1492045">
                  <a:extLst>
                    <a:ext uri="{9D8B030D-6E8A-4147-A177-3AD203B41FA5}">
                      <a16:colId xmlns:a16="http://schemas.microsoft.com/office/drawing/2014/main" val="2275473657"/>
                    </a:ext>
                  </a:extLst>
                </a:gridCol>
              </a:tblGrid>
              <a:tr h="846032">
                <a:tc>
                  <a:txBody>
                    <a:bodyPr/>
                    <a:lstStyle/>
                    <a:p>
                      <a:pPr algn="ctr"/>
                      <a:r>
                        <a:rPr lang="ro-RO" dirty="0">
                          <a:latin typeface="Times New Roman" panose="02020603050405020304" pitchFamily="18" charset="0"/>
                          <a:cs typeface="Times New Roman" panose="02020603050405020304" pitchFamily="18" charset="0"/>
                        </a:rPr>
                        <a:t>Nivel de studiu</a:t>
                      </a:r>
                    </a:p>
                  </a:txBody>
                  <a:tcPr/>
                </a:tc>
                <a:tc>
                  <a:txBody>
                    <a:bodyPr/>
                    <a:lstStyle/>
                    <a:p>
                      <a:pPr algn="ctr"/>
                      <a:r>
                        <a:rPr lang="ro-RO" sz="1800" b="1" kern="1200" dirty="0">
                          <a:solidFill>
                            <a:schemeClr val="lt1"/>
                          </a:solidFill>
                          <a:effectLst/>
                          <a:latin typeface="Times New Roman" panose="02020603050405020304" pitchFamily="18" charset="0"/>
                          <a:ea typeface="+mn-ea"/>
                          <a:cs typeface="Times New Roman" panose="02020603050405020304" pitchFamily="18" charset="0"/>
                        </a:rPr>
                        <a:t>Medii 5-6,99</a:t>
                      </a:r>
                    </a:p>
                    <a:p>
                      <a:pPr algn="ctr"/>
                      <a:r>
                        <a:rPr lang="ro-RO" sz="1800" b="1" kern="1200" dirty="0">
                          <a:solidFill>
                            <a:schemeClr val="lt1"/>
                          </a:solidFill>
                          <a:effectLst/>
                          <a:latin typeface="Times New Roman" panose="02020603050405020304" pitchFamily="18" charset="0"/>
                          <a:ea typeface="+mn-ea"/>
                          <a:cs typeface="Times New Roman" panose="02020603050405020304" pitchFamily="18" charset="0"/>
                        </a:rPr>
                        <a:t>(S)</a:t>
                      </a:r>
                      <a:endParaRPr lang="ro-RO" dirty="0">
                        <a:latin typeface="Times New Roman" panose="02020603050405020304" pitchFamily="18" charset="0"/>
                        <a:cs typeface="Times New Roman" panose="02020603050405020304" pitchFamily="18" charset="0"/>
                      </a:endParaRPr>
                    </a:p>
                  </a:txBody>
                  <a:tcPr/>
                </a:tc>
                <a:tc>
                  <a:txBody>
                    <a:bodyPr/>
                    <a:lstStyle/>
                    <a:p>
                      <a:pPr algn="ctr"/>
                      <a:r>
                        <a:rPr lang="ro-RO" sz="1800" b="1" kern="1200" dirty="0">
                          <a:solidFill>
                            <a:schemeClr val="lt1"/>
                          </a:solidFill>
                          <a:effectLst/>
                          <a:latin typeface="Times New Roman" panose="02020603050405020304" pitchFamily="18" charset="0"/>
                          <a:ea typeface="+mn-ea"/>
                          <a:cs typeface="Times New Roman" panose="02020603050405020304" pitchFamily="18" charset="0"/>
                        </a:rPr>
                        <a:t>Medii 7-8,99</a:t>
                      </a:r>
                    </a:p>
                    <a:p>
                      <a:pPr algn="ctr"/>
                      <a:r>
                        <a:rPr lang="ro-RO" sz="1800" b="1" kern="1200" dirty="0">
                          <a:solidFill>
                            <a:schemeClr val="lt1"/>
                          </a:solidFill>
                          <a:effectLst/>
                          <a:latin typeface="Times New Roman" panose="02020603050405020304" pitchFamily="18" charset="0"/>
                          <a:ea typeface="+mn-ea"/>
                          <a:cs typeface="Times New Roman" panose="02020603050405020304" pitchFamily="18" charset="0"/>
                        </a:rPr>
                        <a:t>(B)</a:t>
                      </a:r>
                      <a:endParaRPr lang="ro-RO" dirty="0">
                        <a:latin typeface="Times New Roman" panose="02020603050405020304" pitchFamily="18" charset="0"/>
                        <a:cs typeface="Times New Roman" panose="02020603050405020304" pitchFamily="18" charset="0"/>
                      </a:endParaRPr>
                    </a:p>
                  </a:txBody>
                  <a:tcPr/>
                </a:tc>
                <a:tc>
                  <a:txBody>
                    <a:bodyPr/>
                    <a:lstStyle/>
                    <a:p>
                      <a:pPr algn="ctr"/>
                      <a:r>
                        <a:rPr lang="ro-RO" sz="1800" b="1" kern="1200" dirty="0">
                          <a:solidFill>
                            <a:schemeClr val="lt1"/>
                          </a:solidFill>
                          <a:effectLst/>
                          <a:latin typeface="Times New Roman" panose="02020603050405020304" pitchFamily="18" charset="0"/>
                          <a:ea typeface="+mn-ea"/>
                          <a:cs typeface="Times New Roman" panose="02020603050405020304" pitchFamily="18" charset="0"/>
                        </a:rPr>
                        <a:t>   Medii 9-10 (FB)</a:t>
                      </a:r>
                      <a:endParaRPr lang="ro-RO" dirty="0">
                        <a:latin typeface="Times New Roman" panose="02020603050405020304" pitchFamily="18" charset="0"/>
                        <a:cs typeface="Times New Roman" panose="02020603050405020304" pitchFamily="18" charset="0"/>
                      </a:endParaRPr>
                    </a:p>
                  </a:txBody>
                  <a:tcPr/>
                </a:tc>
                <a:tc>
                  <a:txBody>
                    <a:bodyPr/>
                    <a:lstStyle/>
                    <a:p>
                      <a:pPr algn="ctr"/>
                      <a:r>
                        <a:rPr lang="ro-RO" dirty="0">
                          <a:latin typeface="Times New Roman" panose="02020603050405020304" pitchFamily="18" charset="0"/>
                          <a:cs typeface="Times New Roman" panose="02020603050405020304" pitchFamily="18" charset="0"/>
                        </a:rPr>
                        <a:t>Corigenți</a:t>
                      </a:r>
                    </a:p>
                  </a:txBody>
                  <a:tcPr/>
                </a:tc>
                <a:tc>
                  <a:txBody>
                    <a:bodyPr/>
                    <a:lstStyle/>
                    <a:p>
                      <a:pPr algn="ctr"/>
                      <a:r>
                        <a:rPr lang="ro-RO" dirty="0">
                          <a:latin typeface="Times New Roman" panose="02020603050405020304" pitchFamily="18" charset="0"/>
                          <a:cs typeface="Times New Roman" panose="02020603050405020304" pitchFamily="18" charset="0"/>
                        </a:rPr>
                        <a:t>Cu situația școlară neîncheiată</a:t>
                      </a:r>
                    </a:p>
                  </a:txBody>
                  <a:tcPr/>
                </a:tc>
                <a:tc>
                  <a:txBody>
                    <a:bodyPr/>
                    <a:lstStyle/>
                    <a:p>
                      <a:pPr algn="ctr"/>
                      <a:r>
                        <a:rPr lang="ro-RO" dirty="0">
                          <a:latin typeface="Times New Roman" panose="02020603050405020304" pitchFamily="18" charset="0"/>
                          <a:cs typeface="Times New Roman" panose="02020603050405020304" pitchFamily="18" charset="0"/>
                        </a:rPr>
                        <a:t>Repetenți</a:t>
                      </a:r>
                    </a:p>
                  </a:txBody>
                  <a:tcPr/>
                </a:tc>
                <a:extLst>
                  <a:ext uri="{0D108BD9-81ED-4DB2-BD59-A6C34878D82A}">
                    <a16:rowId xmlns:a16="http://schemas.microsoft.com/office/drawing/2014/main" val="3544939452"/>
                  </a:ext>
                </a:extLst>
              </a:tr>
              <a:tr h="1212646">
                <a:tc>
                  <a:txBody>
                    <a:bodyPr/>
                    <a:lstStyle/>
                    <a:p>
                      <a:pPr algn="ctr"/>
                      <a:r>
                        <a:rPr lang="ro-RO" sz="2000" dirty="0">
                          <a:latin typeface="Times New Roman" panose="02020603050405020304" pitchFamily="18" charset="0"/>
                          <a:cs typeface="Times New Roman" panose="02020603050405020304" pitchFamily="18" charset="0"/>
                        </a:rPr>
                        <a:t>Primar</a:t>
                      </a:r>
                    </a:p>
                    <a:p>
                      <a:pPr algn="ctr"/>
                      <a:endParaRPr lang="ro-RO" sz="2000" dirty="0">
                        <a:latin typeface="Times New Roman" panose="02020603050405020304" pitchFamily="18" charset="0"/>
                        <a:cs typeface="Times New Roman" panose="02020603050405020304" pitchFamily="18" charset="0"/>
                      </a:endParaRPr>
                    </a:p>
                    <a:p>
                      <a:pPr algn="ctr"/>
                      <a:endParaRPr lang="ro-RO" sz="2000" dirty="0">
                        <a:latin typeface="Times New Roman" panose="02020603050405020304" pitchFamily="18" charset="0"/>
                        <a:cs typeface="Times New Roman" panose="02020603050405020304" pitchFamily="18" charset="0"/>
                      </a:endParaRPr>
                    </a:p>
                    <a:p>
                      <a:pPr algn="ctr"/>
                      <a:r>
                        <a:rPr lang="ro-RO" sz="2000" dirty="0">
                          <a:latin typeface="Times New Roman" panose="02020603050405020304" pitchFamily="18" charset="0"/>
                          <a:cs typeface="Times New Roman" panose="02020603050405020304" pitchFamily="18" charset="0"/>
                        </a:rPr>
                        <a:t>Gimnaziu</a:t>
                      </a:r>
                    </a:p>
                  </a:txBody>
                  <a:tcPr/>
                </a:tc>
                <a:tc>
                  <a:txBody>
                    <a:bodyPr/>
                    <a:lstStyle/>
                    <a:p>
                      <a:pPr algn="ctr"/>
                      <a:r>
                        <a:rPr lang="ro-RO" sz="2000" dirty="0">
                          <a:latin typeface="Times New Roman" panose="02020603050405020304" pitchFamily="18" charset="0"/>
                          <a:cs typeface="Times New Roman" panose="02020603050405020304" pitchFamily="18" charset="0"/>
                        </a:rPr>
                        <a:t>31</a:t>
                      </a:r>
                    </a:p>
                    <a:p>
                      <a:pPr algn="ctr"/>
                      <a:endParaRPr lang="ro-RO" sz="2000" dirty="0">
                        <a:latin typeface="Times New Roman" panose="02020603050405020304" pitchFamily="18" charset="0"/>
                        <a:cs typeface="Times New Roman" panose="02020603050405020304" pitchFamily="18" charset="0"/>
                      </a:endParaRPr>
                    </a:p>
                    <a:p>
                      <a:pPr algn="ctr"/>
                      <a:endParaRPr lang="ro-RO" sz="2000" dirty="0">
                        <a:latin typeface="Times New Roman" panose="02020603050405020304" pitchFamily="18" charset="0"/>
                        <a:cs typeface="Times New Roman" panose="02020603050405020304" pitchFamily="18" charset="0"/>
                      </a:endParaRPr>
                    </a:p>
                    <a:p>
                      <a:pPr algn="ctr"/>
                      <a:r>
                        <a:rPr lang="ro-RO" sz="2000" dirty="0">
                          <a:latin typeface="Times New Roman" panose="02020603050405020304" pitchFamily="18" charset="0"/>
                          <a:cs typeface="Times New Roman" panose="02020603050405020304" pitchFamily="18" charset="0"/>
                        </a:rPr>
                        <a:t>33</a:t>
                      </a:r>
                    </a:p>
                  </a:txBody>
                  <a:tcPr/>
                </a:tc>
                <a:tc>
                  <a:txBody>
                    <a:bodyPr/>
                    <a:lstStyle/>
                    <a:p>
                      <a:pPr algn="ctr"/>
                      <a:r>
                        <a:rPr lang="ro-RO" sz="2000" dirty="0">
                          <a:latin typeface="Times New Roman" panose="02020603050405020304" pitchFamily="18" charset="0"/>
                          <a:cs typeface="Times New Roman" panose="02020603050405020304" pitchFamily="18" charset="0"/>
                        </a:rPr>
                        <a:t>62</a:t>
                      </a:r>
                    </a:p>
                    <a:p>
                      <a:pPr algn="ctr"/>
                      <a:endParaRPr lang="ro-RO" sz="2000" dirty="0">
                        <a:latin typeface="Times New Roman" panose="02020603050405020304" pitchFamily="18" charset="0"/>
                        <a:cs typeface="Times New Roman" panose="02020603050405020304" pitchFamily="18" charset="0"/>
                      </a:endParaRPr>
                    </a:p>
                    <a:p>
                      <a:pPr algn="ctr"/>
                      <a:endParaRPr lang="ro-RO" sz="2000" dirty="0">
                        <a:latin typeface="Times New Roman" panose="02020603050405020304" pitchFamily="18" charset="0"/>
                        <a:cs typeface="Times New Roman" panose="02020603050405020304" pitchFamily="18" charset="0"/>
                      </a:endParaRPr>
                    </a:p>
                    <a:p>
                      <a:pPr algn="ctr"/>
                      <a:r>
                        <a:rPr lang="ro-RO" sz="2000" dirty="0">
                          <a:latin typeface="Times New Roman" panose="02020603050405020304" pitchFamily="18" charset="0"/>
                          <a:cs typeface="Times New Roman" panose="02020603050405020304" pitchFamily="18" charset="0"/>
                        </a:rPr>
                        <a:t>92</a:t>
                      </a:r>
                    </a:p>
                  </a:txBody>
                  <a:tcPr/>
                </a:tc>
                <a:tc>
                  <a:txBody>
                    <a:bodyPr/>
                    <a:lstStyle/>
                    <a:p>
                      <a:pPr algn="ctr"/>
                      <a:r>
                        <a:rPr lang="ro-RO" sz="2000" dirty="0">
                          <a:latin typeface="Times New Roman" panose="02020603050405020304" pitchFamily="18" charset="0"/>
                          <a:cs typeface="Times New Roman" panose="02020603050405020304" pitchFamily="18" charset="0"/>
                        </a:rPr>
                        <a:t>48</a:t>
                      </a:r>
                    </a:p>
                    <a:p>
                      <a:pPr algn="ctr"/>
                      <a:endParaRPr lang="ro-RO" sz="2000" dirty="0">
                        <a:latin typeface="Times New Roman" panose="02020603050405020304" pitchFamily="18" charset="0"/>
                        <a:cs typeface="Times New Roman" panose="02020603050405020304" pitchFamily="18" charset="0"/>
                      </a:endParaRPr>
                    </a:p>
                    <a:p>
                      <a:pPr algn="ctr"/>
                      <a:endParaRPr lang="ro-RO" sz="2000" dirty="0">
                        <a:latin typeface="Times New Roman" panose="02020603050405020304" pitchFamily="18" charset="0"/>
                        <a:cs typeface="Times New Roman" panose="02020603050405020304" pitchFamily="18" charset="0"/>
                      </a:endParaRPr>
                    </a:p>
                    <a:p>
                      <a:pPr algn="ctr"/>
                      <a:r>
                        <a:rPr lang="ro-RO" sz="2000" dirty="0">
                          <a:latin typeface="Times New Roman" panose="02020603050405020304" pitchFamily="18" charset="0"/>
                          <a:cs typeface="Times New Roman" panose="02020603050405020304" pitchFamily="18" charset="0"/>
                        </a:rPr>
                        <a:t>48</a:t>
                      </a:r>
                    </a:p>
                  </a:txBody>
                  <a:tcPr/>
                </a:tc>
                <a:tc>
                  <a:txBody>
                    <a:bodyPr/>
                    <a:lstStyle/>
                    <a:p>
                      <a:pPr algn="ctr"/>
                      <a:r>
                        <a:rPr lang="ro-RO" sz="2000" dirty="0">
                          <a:latin typeface="Times New Roman" panose="02020603050405020304" pitchFamily="18" charset="0"/>
                          <a:cs typeface="Times New Roman" panose="02020603050405020304" pitchFamily="18" charset="0"/>
                        </a:rPr>
                        <a:t>0</a:t>
                      </a:r>
                    </a:p>
                    <a:p>
                      <a:pPr algn="ctr"/>
                      <a:endParaRPr lang="ro-RO" sz="2000" dirty="0">
                        <a:latin typeface="Times New Roman" panose="02020603050405020304" pitchFamily="18" charset="0"/>
                        <a:cs typeface="Times New Roman" panose="02020603050405020304" pitchFamily="18" charset="0"/>
                      </a:endParaRPr>
                    </a:p>
                    <a:p>
                      <a:pPr algn="ctr"/>
                      <a:endParaRPr lang="ro-RO" sz="2000" dirty="0">
                        <a:latin typeface="Times New Roman" panose="02020603050405020304" pitchFamily="18" charset="0"/>
                        <a:cs typeface="Times New Roman" panose="02020603050405020304" pitchFamily="18" charset="0"/>
                      </a:endParaRPr>
                    </a:p>
                    <a:p>
                      <a:pPr algn="ctr"/>
                      <a:r>
                        <a:rPr lang="ro-RO" sz="2000" dirty="0">
                          <a:latin typeface="Times New Roman" panose="02020603050405020304" pitchFamily="18" charset="0"/>
                          <a:cs typeface="Times New Roman" panose="02020603050405020304" pitchFamily="18" charset="0"/>
                        </a:rPr>
                        <a:t>3</a:t>
                      </a:r>
                    </a:p>
                  </a:txBody>
                  <a:tcPr/>
                </a:tc>
                <a:tc>
                  <a:txBody>
                    <a:bodyPr/>
                    <a:lstStyle/>
                    <a:p>
                      <a:pPr algn="ctr"/>
                      <a:r>
                        <a:rPr lang="ro-RO" sz="2000" dirty="0">
                          <a:latin typeface="Times New Roman" panose="02020603050405020304" pitchFamily="18" charset="0"/>
                          <a:cs typeface="Times New Roman" panose="02020603050405020304" pitchFamily="18" charset="0"/>
                        </a:rPr>
                        <a:t>10</a:t>
                      </a:r>
                    </a:p>
                    <a:p>
                      <a:pPr algn="ctr"/>
                      <a:endParaRPr lang="ro-RO" sz="2000" dirty="0">
                        <a:latin typeface="Times New Roman" panose="02020603050405020304" pitchFamily="18" charset="0"/>
                        <a:cs typeface="Times New Roman" panose="02020603050405020304" pitchFamily="18" charset="0"/>
                      </a:endParaRPr>
                    </a:p>
                    <a:p>
                      <a:pPr algn="ctr"/>
                      <a:endParaRPr lang="ro-RO" sz="2000" dirty="0">
                        <a:latin typeface="Times New Roman" panose="02020603050405020304" pitchFamily="18" charset="0"/>
                        <a:cs typeface="Times New Roman" panose="02020603050405020304" pitchFamily="18" charset="0"/>
                      </a:endParaRPr>
                    </a:p>
                    <a:p>
                      <a:pPr algn="ctr"/>
                      <a:r>
                        <a:rPr lang="ro-RO" sz="2000" dirty="0">
                          <a:latin typeface="Times New Roman" panose="02020603050405020304" pitchFamily="18" charset="0"/>
                          <a:cs typeface="Times New Roman" panose="02020603050405020304" pitchFamily="18" charset="0"/>
                        </a:rPr>
                        <a:t>8</a:t>
                      </a:r>
                    </a:p>
                  </a:txBody>
                  <a:tcPr/>
                </a:tc>
                <a:tc>
                  <a:txBody>
                    <a:bodyPr/>
                    <a:lstStyle/>
                    <a:p>
                      <a:pPr algn="ctr"/>
                      <a:r>
                        <a:rPr lang="ro-RO" sz="2000" dirty="0">
                          <a:latin typeface="Times New Roman" panose="02020603050405020304" pitchFamily="18" charset="0"/>
                          <a:cs typeface="Times New Roman" panose="02020603050405020304" pitchFamily="18" charset="0"/>
                        </a:rPr>
                        <a:t>1</a:t>
                      </a:r>
                    </a:p>
                    <a:p>
                      <a:pPr algn="ctr"/>
                      <a:endParaRPr lang="ro-RO" sz="2000" dirty="0">
                        <a:latin typeface="Times New Roman" panose="02020603050405020304" pitchFamily="18" charset="0"/>
                        <a:cs typeface="Times New Roman" panose="02020603050405020304" pitchFamily="18" charset="0"/>
                      </a:endParaRPr>
                    </a:p>
                    <a:p>
                      <a:pPr algn="ctr"/>
                      <a:endParaRPr lang="ro-RO" sz="2000" dirty="0">
                        <a:latin typeface="Times New Roman" panose="02020603050405020304" pitchFamily="18" charset="0"/>
                        <a:cs typeface="Times New Roman" panose="02020603050405020304" pitchFamily="18" charset="0"/>
                      </a:endParaRPr>
                    </a:p>
                    <a:p>
                      <a:pPr algn="ctr"/>
                      <a:r>
                        <a:rPr lang="ro-RO" sz="2000" dirty="0">
                          <a:latin typeface="Times New Roman" panose="02020603050405020304" pitchFamily="18" charset="0"/>
                          <a:cs typeface="Times New Roman" panose="02020603050405020304" pitchFamily="18" charset="0"/>
                        </a:rPr>
                        <a:t>9</a:t>
                      </a:r>
                    </a:p>
                  </a:txBody>
                  <a:tcPr/>
                </a:tc>
                <a:extLst>
                  <a:ext uri="{0D108BD9-81ED-4DB2-BD59-A6C34878D82A}">
                    <a16:rowId xmlns:a16="http://schemas.microsoft.com/office/drawing/2014/main" val="2064600306"/>
                  </a:ext>
                </a:extLst>
              </a:tr>
            </a:tbl>
          </a:graphicData>
        </a:graphic>
      </p:graphicFrame>
      <p:graphicFrame>
        <p:nvGraphicFramePr>
          <p:cNvPr id="6" name="Diagramă 5">
            <a:extLst>
              <a:ext uri="{FF2B5EF4-FFF2-40B4-BE49-F238E27FC236}">
                <a16:creationId xmlns:a16="http://schemas.microsoft.com/office/drawing/2014/main" id="{923B62B3-564B-4408-A101-CF12F36414E3}"/>
              </a:ext>
            </a:extLst>
          </p:cNvPr>
          <p:cNvGraphicFramePr/>
          <p:nvPr>
            <p:extLst>
              <p:ext uri="{D42A27DB-BD31-4B8C-83A1-F6EECF244321}">
                <p14:modId xmlns:p14="http://schemas.microsoft.com/office/powerpoint/2010/main" val="1177065219"/>
              </p:ext>
            </p:extLst>
          </p:nvPr>
        </p:nvGraphicFramePr>
        <p:xfrm>
          <a:off x="579629" y="1706556"/>
          <a:ext cx="8911687" cy="520869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77451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295" y="624110"/>
            <a:ext cx="9875317" cy="1280890"/>
          </a:xfrm>
        </p:spPr>
        <p:txBody>
          <a:bodyPr>
            <a:normAutofit/>
          </a:bodyPr>
          <a:lstStyle/>
          <a:p>
            <a:pPr algn="ctr"/>
            <a:r>
              <a:rPr lang="en-US" sz="3200" dirty="0">
                <a:latin typeface="Times New Roman" pitchFamily="18" charset="0"/>
                <a:cs typeface="Times New Roman" pitchFamily="18" charset="0"/>
              </a:rPr>
              <a:t>ANALIZA SWOT</a:t>
            </a:r>
          </a:p>
        </p:txBody>
      </p:sp>
      <p:sp>
        <p:nvSpPr>
          <p:cNvPr id="3" name="Content Placeholder 2"/>
          <p:cNvSpPr>
            <a:spLocks noGrp="1"/>
          </p:cNvSpPr>
          <p:nvPr>
            <p:ph idx="1"/>
          </p:nvPr>
        </p:nvSpPr>
        <p:spPr>
          <a:xfrm>
            <a:off x="997527" y="1396538"/>
            <a:ext cx="10739841" cy="5020887"/>
          </a:xfrm>
        </p:spPr>
        <p:txBody>
          <a:bodyPr>
            <a:normAutofit fontScale="92500" lnSpcReduction="20000"/>
          </a:bodyPr>
          <a:lstStyle/>
          <a:p>
            <a:r>
              <a:rPr lang="en-US" dirty="0">
                <a:solidFill>
                  <a:schemeClr val="tx1"/>
                </a:solidFill>
                <a:latin typeface="Times New Roman" pitchFamily="18" charset="0"/>
                <a:cs typeface="Times New Roman" pitchFamily="18" charset="0"/>
              </a:rPr>
              <a:t>Au </a:t>
            </a:r>
            <a:r>
              <a:rPr lang="en-US" dirty="0" err="1">
                <a:solidFill>
                  <a:schemeClr val="tx1"/>
                </a:solidFill>
                <a:latin typeface="Times New Roman" pitchFamily="18" charset="0"/>
                <a:cs typeface="Times New Roman" pitchFamily="18" charset="0"/>
              </a:rPr>
              <a:t>fost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identificate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puncte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slabe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şi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ameninţ</a:t>
            </a:r>
            <a:r>
              <a:rPr lang="vi-VN" dirty="0">
                <a:solidFill>
                  <a:schemeClr val="tx1"/>
                </a:solidFill>
                <a:latin typeface="Times New Roman" pitchFamily="18" charset="0"/>
                <a:cs typeface="Times New Roman" pitchFamily="18" charset="0"/>
              </a:rPr>
              <a:t>ă</a:t>
            </a:r>
            <a:r>
              <a:rPr lang="en-US" dirty="0" err="1">
                <a:solidFill>
                  <a:schemeClr val="tx1"/>
                </a:solidFill>
                <a:latin typeface="Times New Roman" pitchFamily="18" charset="0"/>
                <a:cs typeface="Times New Roman" pitchFamily="18" charset="0"/>
              </a:rPr>
              <a:t>ri</a:t>
            </a:r>
            <a:r>
              <a:rPr lang="en-US" dirty="0">
                <a:solidFill>
                  <a:schemeClr val="tx1"/>
                </a:solidFill>
                <a:latin typeface="Times New Roman" pitchFamily="18" charset="0"/>
                <a:cs typeface="Times New Roman" pitchFamily="18" charset="0"/>
              </a:rPr>
              <a:t> care </a:t>
            </a:r>
            <a:r>
              <a:rPr lang="en-US" dirty="0" err="1">
                <a:solidFill>
                  <a:schemeClr val="tx1"/>
                </a:solidFill>
                <a:latin typeface="Times New Roman" pitchFamily="18" charset="0"/>
                <a:cs typeface="Times New Roman" pitchFamily="18" charset="0"/>
              </a:rPr>
              <a:t>ar</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putea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afecta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realizarea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oportunit</a:t>
            </a:r>
            <a:r>
              <a:rPr lang="vi-VN" dirty="0">
                <a:solidFill>
                  <a:schemeClr val="tx1"/>
                </a:solidFill>
                <a:latin typeface="Times New Roman" pitchFamily="18" charset="0"/>
                <a:cs typeface="Times New Roman" pitchFamily="18" charset="0"/>
              </a:rPr>
              <a:t>ăţ</a:t>
            </a:r>
            <a:r>
              <a:rPr lang="en-US" dirty="0" err="1">
                <a:solidFill>
                  <a:schemeClr val="tx1"/>
                </a:solidFill>
                <a:latin typeface="Times New Roman" pitchFamily="18" charset="0"/>
                <a:cs typeface="Times New Roman" pitchFamily="18" charset="0"/>
              </a:rPr>
              <a:t>ilor</a:t>
            </a:r>
            <a:r>
              <a:rPr lang="en-US" dirty="0">
                <a:solidFill>
                  <a:schemeClr val="tx1"/>
                </a:solidFill>
                <a:latin typeface="Times New Roman" pitchFamily="18" charset="0"/>
                <a:cs typeface="Times New Roman" pitchFamily="18" charset="0"/>
              </a:rPr>
              <a:t>, a </a:t>
            </a:r>
            <a:r>
              <a:rPr lang="en-US" dirty="0" err="1">
                <a:solidFill>
                  <a:schemeClr val="tx1"/>
                </a:solidFill>
                <a:latin typeface="Times New Roman" pitchFamily="18" charset="0"/>
                <a:cs typeface="Times New Roman" pitchFamily="18" charset="0"/>
              </a:rPr>
              <a:t>rezultatelor</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obţinute</a:t>
            </a:r>
            <a:r>
              <a:rPr lang="en-US" dirty="0">
                <a:solidFill>
                  <a:schemeClr val="tx1"/>
                </a:solidFill>
                <a:latin typeface="Times New Roman" pitchFamily="18" charset="0"/>
                <a:cs typeface="Times New Roman" pitchFamily="18" charset="0"/>
              </a:rPr>
              <a:t> din </a:t>
            </a:r>
            <a:r>
              <a:rPr lang="en-US" dirty="0" err="1">
                <a:solidFill>
                  <a:schemeClr val="tx1"/>
                </a:solidFill>
                <a:latin typeface="Times New Roman" pitchFamily="18" charset="0"/>
                <a:cs typeface="Times New Roman" pitchFamily="18" charset="0"/>
              </a:rPr>
              <a:t>punctele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tari</a:t>
            </a:r>
            <a:r>
              <a:rPr lang="en-US" dirty="0">
                <a:solidFill>
                  <a:schemeClr val="tx1"/>
                </a:solidFill>
                <a:latin typeface="Times New Roman" pitchFamily="18" charset="0"/>
                <a:cs typeface="Times New Roman" pitchFamily="18" charset="0"/>
              </a:rPr>
              <a:t>, cu </a:t>
            </a:r>
            <a:r>
              <a:rPr lang="en-US" dirty="0" err="1">
                <a:solidFill>
                  <a:schemeClr val="tx1"/>
                </a:solidFill>
                <a:latin typeface="Times New Roman" pitchFamily="18" charset="0"/>
                <a:cs typeface="Times New Roman" pitchFamily="18" charset="0"/>
              </a:rPr>
              <a:t>toate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dificult</a:t>
            </a:r>
            <a:r>
              <a:rPr lang="vi-VN" dirty="0">
                <a:solidFill>
                  <a:schemeClr val="tx1"/>
                </a:solidFill>
                <a:latin typeface="Times New Roman" pitchFamily="18" charset="0"/>
                <a:cs typeface="Times New Roman" pitchFamily="18" charset="0"/>
              </a:rPr>
              <a:t>ăţ</a:t>
            </a:r>
            <a:r>
              <a:rPr lang="en-US" dirty="0" err="1">
                <a:solidFill>
                  <a:schemeClr val="tx1"/>
                </a:solidFill>
                <a:latin typeface="Times New Roman" pitchFamily="18" charset="0"/>
                <a:cs typeface="Times New Roman" pitchFamily="18" charset="0"/>
              </a:rPr>
              <a:t>ile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inerente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muncii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în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echip</a:t>
            </a:r>
            <a:r>
              <a:rPr lang="vi-VN" dirty="0">
                <a:solidFill>
                  <a:schemeClr val="tx1"/>
                </a:solidFill>
                <a:latin typeface="Times New Roman" pitchFamily="18" charset="0"/>
                <a:cs typeface="Times New Roman" pitchFamily="18" charset="0"/>
              </a:rPr>
              <a:t>ă</a:t>
            </a:r>
            <a:r>
              <a:rPr lang="en-US" dirty="0">
                <a:solidFill>
                  <a:schemeClr val="tx1"/>
                </a:solidFill>
                <a:latin typeface="Times New Roman" pitchFamily="18" charset="0"/>
                <a:cs typeface="Times New Roman" pitchFamily="18" charset="0"/>
              </a:rPr>
              <a:t> a </a:t>
            </a:r>
            <a:r>
              <a:rPr lang="en-US" dirty="0" err="1">
                <a:solidFill>
                  <a:schemeClr val="tx1"/>
                </a:solidFill>
                <a:latin typeface="Times New Roman" pitchFamily="18" charset="0"/>
                <a:cs typeface="Times New Roman" pitchFamily="18" charset="0"/>
              </a:rPr>
              <a:t>tuturor</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celor</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implicaţi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în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procesul</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educaţional</a:t>
            </a:r>
            <a:r>
              <a:rPr lang="en-US" dirty="0">
                <a:solidFill>
                  <a:schemeClr val="tx1"/>
                </a:solidFill>
                <a:latin typeface="Times New Roman" pitchFamily="18" charset="0"/>
                <a:cs typeface="Times New Roman" pitchFamily="18" charset="0"/>
              </a:rPr>
              <a:t>.</a:t>
            </a:r>
          </a:p>
          <a:p>
            <a:r>
              <a:rPr lang="en-US" b="1" dirty="0" err="1">
                <a:solidFill>
                  <a:schemeClr val="tx1"/>
                </a:solidFill>
                <a:latin typeface="Times New Roman" pitchFamily="18" charset="0"/>
                <a:cs typeface="Times New Roman" pitchFamily="18" charset="0"/>
              </a:rPr>
              <a:t>Puncte</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slabe</a:t>
            </a:r>
            <a:r>
              <a:rPr lang="en-US" b="1" dirty="0">
                <a:solidFill>
                  <a:schemeClr val="tx1"/>
                </a:solidFill>
                <a:latin typeface="Times New Roman" pitchFamily="18" charset="0"/>
                <a:cs typeface="Times New Roman" pitchFamily="18" charset="0"/>
              </a:rPr>
              <a:t>:</a:t>
            </a:r>
          </a:p>
          <a:p>
            <a:pPr>
              <a:buNone/>
            </a:pP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dezinteresul</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elevilor</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în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realizarea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performanţei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şcolare</a:t>
            </a:r>
            <a:r>
              <a:rPr lang="en-US" dirty="0">
                <a:solidFill>
                  <a:schemeClr val="tx1"/>
                </a:solidFill>
                <a:latin typeface="Times New Roman" pitchFamily="18" charset="0"/>
                <a:cs typeface="Times New Roman" pitchFamily="18" charset="0"/>
              </a:rPr>
              <a:t>;</a:t>
            </a:r>
          </a:p>
          <a:p>
            <a:pPr>
              <a:buNone/>
            </a:pP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lipsa</a:t>
            </a:r>
            <a:r>
              <a:rPr lang="en-US" dirty="0">
                <a:solidFill>
                  <a:schemeClr val="tx1"/>
                </a:solidFill>
                <a:latin typeface="Times New Roman" pitchFamily="18" charset="0"/>
                <a:cs typeface="Times New Roman" pitchFamily="18" charset="0"/>
              </a:rPr>
              <a:t> de </a:t>
            </a:r>
            <a:r>
              <a:rPr lang="en-US" dirty="0" err="1">
                <a:solidFill>
                  <a:schemeClr val="tx1"/>
                </a:solidFill>
                <a:latin typeface="Times New Roman" pitchFamily="18" charset="0"/>
                <a:cs typeface="Times New Roman" pitchFamily="18" charset="0"/>
              </a:rPr>
              <a:t>interes</a:t>
            </a:r>
            <a:r>
              <a:rPr lang="en-US" dirty="0">
                <a:solidFill>
                  <a:schemeClr val="tx1"/>
                </a:solidFill>
                <a:latin typeface="Times New Roman" pitchFamily="18" charset="0"/>
                <a:cs typeface="Times New Roman" pitchFamily="18" charset="0"/>
              </a:rPr>
              <a:t> a </a:t>
            </a:r>
            <a:r>
              <a:rPr lang="en-US" dirty="0" err="1">
                <a:solidFill>
                  <a:schemeClr val="tx1"/>
                </a:solidFill>
                <a:latin typeface="Times New Roman" pitchFamily="18" charset="0"/>
                <a:cs typeface="Times New Roman" pitchFamily="18" charset="0"/>
              </a:rPr>
              <a:t>unor</a:t>
            </a:r>
            <a:r>
              <a:rPr lang="en-US" dirty="0">
                <a:solidFill>
                  <a:schemeClr val="tx1"/>
                </a:solidFill>
                <a:latin typeface="Times New Roman" pitchFamily="18" charset="0"/>
                <a:cs typeface="Times New Roman" pitchFamily="18" charset="0"/>
              </a:rPr>
              <a:t> p</a:t>
            </a:r>
            <a:r>
              <a:rPr lang="vi-VN" dirty="0">
                <a:solidFill>
                  <a:schemeClr val="tx1"/>
                </a:solidFill>
                <a:latin typeface="Times New Roman" pitchFamily="18" charset="0"/>
                <a:cs typeface="Times New Roman" pitchFamily="18" charset="0"/>
              </a:rPr>
              <a:t>ă</a:t>
            </a:r>
            <a:r>
              <a:rPr lang="en-US" dirty="0" err="1">
                <a:solidFill>
                  <a:schemeClr val="tx1"/>
                </a:solidFill>
                <a:latin typeface="Times New Roman" pitchFamily="18" charset="0"/>
                <a:cs typeface="Times New Roman" pitchFamily="18" charset="0"/>
              </a:rPr>
              <a:t>rinţi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faţ</a:t>
            </a:r>
            <a:r>
              <a:rPr lang="vi-VN" dirty="0">
                <a:solidFill>
                  <a:schemeClr val="tx1"/>
                </a:solidFill>
                <a:latin typeface="Times New Roman" pitchFamily="18" charset="0"/>
                <a:cs typeface="Times New Roman" pitchFamily="18" charset="0"/>
              </a:rPr>
              <a:t>ă</a:t>
            </a:r>
            <a:r>
              <a:rPr lang="en-US" dirty="0">
                <a:solidFill>
                  <a:schemeClr val="tx1"/>
                </a:solidFill>
                <a:latin typeface="Times New Roman" pitchFamily="18" charset="0"/>
                <a:cs typeface="Times New Roman" pitchFamily="18" charset="0"/>
              </a:rPr>
              <a:t> de </a:t>
            </a:r>
            <a:r>
              <a:rPr lang="en-US" dirty="0" err="1">
                <a:solidFill>
                  <a:schemeClr val="tx1"/>
                </a:solidFill>
                <a:latin typeface="Times New Roman" pitchFamily="18" charset="0"/>
                <a:cs typeface="Times New Roman" pitchFamily="18" charset="0"/>
              </a:rPr>
              <a:t>şcoal</a:t>
            </a:r>
            <a:r>
              <a:rPr lang="vi-VN" dirty="0">
                <a:solidFill>
                  <a:schemeClr val="tx1"/>
                </a:solidFill>
                <a:latin typeface="Times New Roman" pitchFamily="18" charset="0"/>
                <a:cs typeface="Times New Roman" pitchFamily="18" charset="0"/>
              </a:rPr>
              <a:t>ă</a:t>
            </a:r>
            <a:r>
              <a:rPr lang="en-US" dirty="0">
                <a:solidFill>
                  <a:schemeClr val="tx1"/>
                </a:solidFill>
                <a:latin typeface="Times New Roman" pitchFamily="18" charset="0"/>
                <a:cs typeface="Times New Roman" pitchFamily="18" charset="0"/>
              </a:rPr>
              <a:t>;</a:t>
            </a:r>
          </a:p>
          <a:p>
            <a:pPr>
              <a:buNone/>
            </a:pP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elevii</a:t>
            </a:r>
            <a:r>
              <a:rPr lang="en-US" dirty="0">
                <a:solidFill>
                  <a:schemeClr val="tx1"/>
                </a:solidFill>
                <a:latin typeface="Times New Roman" pitchFamily="18" charset="0"/>
                <a:cs typeface="Times New Roman" pitchFamily="18" charset="0"/>
              </a:rPr>
              <a:t> nu </a:t>
            </a:r>
            <a:r>
              <a:rPr lang="en-US" dirty="0" err="1">
                <a:solidFill>
                  <a:schemeClr val="tx1"/>
                </a:solidFill>
                <a:latin typeface="Times New Roman" pitchFamily="18" charset="0"/>
                <a:cs typeface="Times New Roman" pitchFamily="18" charset="0"/>
              </a:rPr>
              <a:t>acord</a:t>
            </a:r>
            <a:r>
              <a:rPr lang="vi-VN" dirty="0">
                <a:solidFill>
                  <a:schemeClr val="tx1"/>
                </a:solidFill>
                <a:latin typeface="Times New Roman" pitchFamily="18" charset="0"/>
                <a:cs typeface="Times New Roman" pitchFamily="18" charset="0"/>
              </a:rPr>
              <a:t>ă</a:t>
            </a:r>
            <a:r>
              <a:rPr lang="en-US" dirty="0">
                <a:solidFill>
                  <a:schemeClr val="tx1"/>
                </a:solidFill>
                <a:latin typeface="Times New Roman" pitchFamily="18" charset="0"/>
                <a:cs typeface="Times New Roman" pitchFamily="18" charset="0"/>
              </a:rPr>
              <a:t>  o </a:t>
            </a:r>
            <a:r>
              <a:rPr lang="en-US" dirty="0" err="1">
                <a:solidFill>
                  <a:schemeClr val="tx1"/>
                </a:solidFill>
                <a:latin typeface="Times New Roman" pitchFamily="18" charset="0"/>
                <a:cs typeface="Times New Roman" pitchFamily="18" charset="0"/>
              </a:rPr>
              <a:t>atenţie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deosebit</a:t>
            </a:r>
            <a:r>
              <a:rPr lang="vi-VN" dirty="0">
                <a:solidFill>
                  <a:schemeClr val="tx1"/>
                </a:solidFill>
                <a:latin typeface="Times New Roman" pitchFamily="18" charset="0"/>
                <a:cs typeface="Times New Roman" pitchFamily="18" charset="0"/>
              </a:rPr>
              <a:t>ă</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studiului</a:t>
            </a:r>
            <a:r>
              <a:rPr lang="en-US" dirty="0">
                <a:solidFill>
                  <a:schemeClr val="tx1"/>
                </a:solidFill>
                <a:latin typeface="Times New Roman" pitchFamily="18" charset="0"/>
                <a:cs typeface="Times New Roman" pitchFamily="18" charset="0"/>
              </a:rPr>
              <a:t> individual;</a:t>
            </a:r>
          </a:p>
          <a:p>
            <a:pPr>
              <a:buNone/>
            </a:pP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insuficiente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strategii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didactice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moderne</a:t>
            </a:r>
            <a:r>
              <a:rPr lang="en-US" dirty="0">
                <a:solidFill>
                  <a:schemeClr val="tx1"/>
                </a:solidFill>
                <a:latin typeface="Times New Roman" pitchFamily="18" charset="0"/>
                <a:cs typeface="Times New Roman" pitchFamily="18" charset="0"/>
              </a:rPr>
              <a:t>, cu </a:t>
            </a:r>
            <a:r>
              <a:rPr lang="en-US" dirty="0" err="1">
                <a:solidFill>
                  <a:schemeClr val="tx1"/>
                </a:solidFill>
                <a:latin typeface="Times New Roman" pitchFamily="18" charset="0"/>
                <a:cs typeface="Times New Roman" pitchFamily="18" charset="0"/>
              </a:rPr>
              <a:t>înv</a:t>
            </a:r>
            <a:r>
              <a:rPr lang="vi-VN" dirty="0">
                <a:solidFill>
                  <a:schemeClr val="tx1"/>
                </a:solidFill>
                <a:latin typeface="Times New Roman" pitchFamily="18" charset="0"/>
                <a:cs typeface="Times New Roman" pitchFamily="18" charset="0"/>
              </a:rPr>
              <a:t>ăţ</a:t>
            </a:r>
            <a:r>
              <a:rPr lang="en-US" dirty="0">
                <a:solidFill>
                  <a:schemeClr val="tx1"/>
                </a:solidFill>
                <a:latin typeface="Times New Roman" pitchFamily="18" charset="0"/>
                <a:cs typeface="Times New Roman" pitchFamily="18" charset="0"/>
              </a:rPr>
              <a:t>are </a:t>
            </a:r>
            <a:r>
              <a:rPr lang="en-US" dirty="0" err="1">
                <a:solidFill>
                  <a:schemeClr val="tx1"/>
                </a:solidFill>
                <a:latin typeface="Times New Roman" pitchFamily="18" charset="0"/>
                <a:cs typeface="Times New Roman" pitchFamily="18" charset="0"/>
              </a:rPr>
              <a:t>centrat</a:t>
            </a:r>
            <a:r>
              <a:rPr lang="vi-VN" dirty="0">
                <a:solidFill>
                  <a:schemeClr val="tx1"/>
                </a:solidFill>
                <a:latin typeface="Times New Roman" pitchFamily="18" charset="0"/>
                <a:cs typeface="Times New Roman" pitchFamily="18" charset="0"/>
              </a:rPr>
              <a:t>ă</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elev</a:t>
            </a:r>
            <a:r>
              <a:rPr lang="en-US" dirty="0">
                <a:solidFill>
                  <a:schemeClr val="tx1"/>
                </a:solidFill>
                <a:latin typeface="Times New Roman" pitchFamily="18" charset="0"/>
                <a:cs typeface="Times New Roman" pitchFamily="18" charset="0"/>
              </a:rPr>
              <a:t>;</a:t>
            </a:r>
          </a:p>
          <a:p>
            <a:pPr>
              <a:buNone/>
            </a:pPr>
            <a:r>
              <a:rPr lang="en-US" dirty="0">
                <a:solidFill>
                  <a:schemeClr val="tx1"/>
                </a:solidFill>
                <a:latin typeface="Times New Roman" pitchFamily="18" charset="0"/>
                <a:cs typeface="Times New Roman" pitchFamily="18" charset="0"/>
              </a:rPr>
              <a:t>      - num</a:t>
            </a:r>
            <a:r>
              <a:rPr lang="vi-VN" dirty="0">
                <a:solidFill>
                  <a:schemeClr val="tx1"/>
                </a:solidFill>
                <a:latin typeface="Times New Roman" pitchFamily="18" charset="0"/>
                <a:cs typeface="Times New Roman" pitchFamily="18" charset="0"/>
              </a:rPr>
              <a:t>ă</a:t>
            </a:r>
            <a:r>
              <a:rPr lang="en-US" dirty="0" err="1">
                <a:solidFill>
                  <a:schemeClr val="tx1"/>
                </a:solidFill>
                <a:latin typeface="Times New Roman" pitchFamily="18" charset="0"/>
                <a:cs typeface="Times New Roman" pitchFamily="18" charset="0"/>
              </a:rPr>
              <a:t>rul</a:t>
            </a:r>
            <a:r>
              <a:rPr lang="en-US" dirty="0">
                <a:solidFill>
                  <a:schemeClr val="tx1"/>
                </a:solidFill>
                <a:latin typeface="Times New Roman" pitchFamily="18" charset="0"/>
                <a:cs typeface="Times New Roman" pitchFamily="18" charset="0"/>
              </a:rPr>
              <a:t> mare de p</a:t>
            </a:r>
            <a:r>
              <a:rPr lang="vi-VN" dirty="0">
                <a:solidFill>
                  <a:schemeClr val="tx1"/>
                </a:solidFill>
                <a:latin typeface="Times New Roman" pitchFamily="18" charset="0"/>
                <a:cs typeface="Times New Roman" pitchFamily="18" charset="0"/>
              </a:rPr>
              <a:t>ă</a:t>
            </a:r>
            <a:r>
              <a:rPr lang="en-US" dirty="0" err="1">
                <a:solidFill>
                  <a:schemeClr val="tx1"/>
                </a:solidFill>
                <a:latin typeface="Times New Roman" pitchFamily="18" charset="0"/>
                <a:cs typeface="Times New Roman" pitchFamily="18" charset="0"/>
              </a:rPr>
              <a:t>rinţi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plecaţi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în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str</a:t>
            </a:r>
            <a:r>
              <a:rPr lang="vi-VN" dirty="0">
                <a:solidFill>
                  <a:schemeClr val="tx1"/>
                </a:solidFill>
                <a:latin typeface="Times New Roman" pitchFamily="18" charset="0"/>
                <a:cs typeface="Times New Roman" pitchFamily="18" charset="0"/>
              </a:rPr>
              <a:t>ă</a:t>
            </a:r>
            <a:r>
              <a:rPr lang="en-US" dirty="0">
                <a:solidFill>
                  <a:schemeClr val="tx1"/>
                </a:solidFill>
                <a:latin typeface="Times New Roman" pitchFamily="18" charset="0"/>
                <a:cs typeface="Times New Roman" pitchFamily="18" charset="0"/>
              </a:rPr>
              <a:t>in</a:t>
            </a:r>
            <a:r>
              <a:rPr lang="vi-VN" dirty="0">
                <a:solidFill>
                  <a:schemeClr val="tx1"/>
                </a:solidFill>
                <a:latin typeface="Times New Roman" pitchFamily="18" charset="0"/>
                <a:cs typeface="Times New Roman" pitchFamily="18" charset="0"/>
              </a:rPr>
              <a:t>ă</a:t>
            </a:r>
            <a:r>
              <a:rPr lang="en-US" dirty="0" err="1">
                <a:solidFill>
                  <a:schemeClr val="tx1"/>
                </a:solidFill>
                <a:latin typeface="Times New Roman" pitchFamily="18" charset="0"/>
                <a:cs typeface="Times New Roman" pitchFamily="18" charset="0"/>
              </a:rPr>
              <a:t>tate</a:t>
            </a:r>
            <a:r>
              <a:rPr lang="en-US" dirty="0">
                <a:solidFill>
                  <a:schemeClr val="tx1"/>
                </a:solidFill>
                <a:latin typeface="Times New Roman" pitchFamily="18" charset="0"/>
                <a:cs typeface="Times New Roman" pitchFamily="18" charset="0"/>
              </a:rPr>
              <a:t>;</a:t>
            </a:r>
          </a:p>
          <a:p>
            <a:pPr>
              <a:buNone/>
            </a:pP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multe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familii</a:t>
            </a:r>
            <a:r>
              <a:rPr lang="en-US" dirty="0">
                <a:solidFill>
                  <a:schemeClr val="tx1"/>
                </a:solidFill>
                <a:latin typeface="Times New Roman" pitchFamily="18" charset="0"/>
                <a:cs typeface="Times New Roman" pitchFamily="18" charset="0"/>
              </a:rPr>
              <a:t> cu </a:t>
            </a:r>
            <a:r>
              <a:rPr lang="en-US" dirty="0" err="1">
                <a:solidFill>
                  <a:schemeClr val="tx1"/>
                </a:solidFill>
                <a:latin typeface="Times New Roman" pitchFamily="18" charset="0"/>
                <a:cs typeface="Times New Roman" pitchFamily="18" charset="0"/>
              </a:rPr>
              <a:t>situaţii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materiale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precare</a:t>
            </a:r>
            <a:r>
              <a:rPr lang="en-US" dirty="0">
                <a:solidFill>
                  <a:schemeClr val="tx1"/>
                </a:solidFill>
                <a:latin typeface="Times New Roman" pitchFamily="18" charset="0"/>
                <a:cs typeface="Times New Roman" pitchFamily="18" charset="0"/>
              </a:rPr>
              <a:t>;</a:t>
            </a:r>
          </a:p>
          <a:p>
            <a:pPr>
              <a:buNone/>
            </a:pP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nivelul</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mediu</a:t>
            </a:r>
            <a:r>
              <a:rPr lang="en-US" dirty="0">
                <a:solidFill>
                  <a:schemeClr val="tx1"/>
                </a:solidFill>
                <a:latin typeface="Times New Roman" pitchFamily="18" charset="0"/>
                <a:cs typeface="Times New Roman" pitchFamily="18" charset="0"/>
              </a:rPr>
              <a:t> de </a:t>
            </a:r>
            <a:r>
              <a:rPr lang="en-US" dirty="0" err="1">
                <a:solidFill>
                  <a:schemeClr val="tx1"/>
                </a:solidFill>
                <a:latin typeface="Times New Roman" pitchFamily="18" charset="0"/>
                <a:cs typeface="Times New Roman" pitchFamily="18" charset="0"/>
              </a:rPr>
              <a:t>preg</a:t>
            </a:r>
            <a:r>
              <a:rPr lang="vi-VN" dirty="0">
                <a:solidFill>
                  <a:schemeClr val="tx1"/>
                </a:solidFill>
                <a:latin typeface="Times New Roman" pitchFamily="18" charset="0"/>
                <a:cs typeface="Times New Roman" pitchFamily="18" charset="0"/>
              </a:rPr>
              <a:t>ă</a:t>
            </a:r>
            <a:r>
              <a:rPr lang="en-US" dirty="0">
                <a:solidFill>
                  <a:schemeClr val="tx1"/>
                </a:solidFill>
                <a:latin typeface="Times New Roman" pitchFamily="18" charset="0"/>
                <a:cs typeface="Times New Roman" pitchFamily="18" charset="0"/>
              </a:rPr>
              <a:t>tire al p</a:t>
            </a:r>
            <a:r>
              <a:rPr lang="vi-VN" dirty="0">
                <a:solidFill>
                  <a:schemeClr val="tx1"/>
                </a:solidFill>
                <a:latin typeface="Times New Roman" pitchFamily="18" charset="0"/>
                <a:cs typeface="Times New Roman" pitchFamily="18" charset="0"/>
              </a:rPr>
              <a:t>ă</a:t>
            </a:r>
            <a:r>
              <a:rPr lang="en-US" dirty="0" err="1">
                <a:solidFill>
                  <a:schemeClr val="tx1"/>
                </a:solidFill>
                <a:latin typeface="Times New Roman" pitchFamily="18" charset="0"/>
                <a:cs typeface="Times New Roman" pitchFamily="18" charset="0"/>
              </a:rPr>
              <a:t>rinţilor</a:t>
            </a:r>
            <a:r>
              <a:rPr lang="en-US" dirty="0">
                <a:solidFill>
                  <a:schemeClr val="tx1"/>
                </a:solidFill>
                <a:latin typeface="Times New Roman" pitchFamily="18" charset="0"/>
                <a:cs typeface="Times New Roman" pitchFamily="18" charset="0"/>
              </a:rPr>
              <a:t>.</a:t>
            </a:r>
          </a:p>
          <a:p>
            <a:pPr>
              <a:buNone/>
            </a:pPr>
            <a:r>
              <a:rPr lang="en-US"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Ameninţ</a:t>
            </a:r>
            <a:r>
              <a:rPr lang="vi-VN" b="1" dirty="0">
                <a:solidFill>
                  <a:schemeClr val="tx1"/>
                </a:solidFill>
                <a:latin typeface="Times New Roman" pitchFamily="18" charset="0"/>
                <a:cs typeface="Times New Roman" pitchFamily="18" charset="0"/>
              </a:rPr>
              <a:t>ă</a:t>
            </a:r>
            <a:r>
              <a:rPr lang="en-US" b="1" dirty="0" err="1">
                <a:solidFill>
                  <a:schemeClr val="tx1"/>
                </a:solidFill>
                <a:latin typeface="Times New Roman" pitchFamily="18" charset="0"/>
                <a:cs typeface="Times New Roman" pitchFamily="18" charset="0"/>
              </a:rPr>
              <a:t>ri</a:t>
            </a:r>
            <a:r>
              <a:rPr lang="en-US" b="1" dirty="0">
                <a:solidFill>
                  <a:schemeClr val="tx1"/>
                </a:solidFill>
                <a:latin typeface="Times New Roman" pitchFamily="18" charset="0"/>
                <a:cs typeface="Times New Roman" pitchFamily="18" charset="0"/>
              </a:rPr>
              <a:t>:</a:t>
            </a:r>
          </a:p>
          <a:p>
            <a:pPr>
              <a:buNone/>
            </a:pP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perioada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adolescenţei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poate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avea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consecinţe</a:t>
            </a:r>
            <a:r>
              <a:rPr lang="en-US" dirty="0">
                <a:solidFill>
                  <a:schemeClr val="tx1"/>
                </a:solidFill>
                <a:latin typeface="Times New Roman" pitchFamily="18" charset="0"/>
                <a:cs typeface="Times New Roman" pitchFamily="18" charset="0"/>
              </a:rPr>
              <a:t> negative </a:t>
            </a:r>
            <a:r>
              <a:rPr lang="en-US" dirty="0" err="1">
                <a:solidFill>
                  <a:schemeClr val="tx1"/>
                </a:solidFill>
                <a:latin typeface="Times New Roman" pitchFamily="18" charset="0"/>
                <a:cs typeface="Times New Roman" pitchFamily="18" charset="0"/>
              </a:rPr>
              <a:t>asupra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comportamentului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şcolar</a:t>
            </a:r>
            <a:r>
              <a:rPr lang="en-US" dirty="0">
                <a:solidFill>
                  <a:schemeClr val="tx1"/>
                </a:solidFill>
                <a:latin typeface="Times New Roman" pitchFamily="18" charset="0"/>
                <a:cs typeface="Times New Roman" pitchFamily="18" charset="0"/>
              </a:rPr>
              <a:t>;</a:t>
            </a:r>
          </a:p>
          <a:p>
            <a:pPr>
              <a:buNone/>
            </a:pP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lipsa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motivaţiei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elevilor</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pentru</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studiu</a:t>
            </a:r>
            <a:r>
              <a:rPr lang="en-US" dirty="0">
                <a:solidFill>
                  <a:schemeClr val="tx1"/>
                </a:solidFill>
                <a:latin typeface="Times New Roman" pitchFamily="18" charset="0"/>
                <a:cs typeface="Times New Roman" pitchFamily="18" charset="0"/>
              </a:rPr>
              <a:t>;</a:t>
            </a:r>
          </a:p>
          <a:p>
            <a:pPr>
              <a:buNone/>
            </a:pP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exemplul</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negativ</a:t>
            </a:r>
            <a:r>
              <a:rPr lang="en-US" dirty="0">
                <a:solidFill>
                  <a:schemeClr val="tx1"/>
                </a:solidFill>
                <a:latin typeface="Times New Roman" pitchFamily="18" charset="0"/>
                <a:cs typeface="Times New Roman" pitchFamily="18" charset="0"/>
              </a:rPr>
              <a:t> al </a:t>
            </a:r>
            <a:r>
              <a:rPr lang="en-US" dirty="0" err="1">
                <a:solidFill>
                  <a:schemeClr val="tx1"/>
                </a:solidFill>
                <a:latin typeface="Times New Roman" pitchFamily="18" charset="0"/>
                <a:cs typeface="Times New Roman" pitchFamily="18" charset="0"/>
              </a:rPr>
              <a:t>str</a:t>
            </a:r>
            <a:r>
              <a:rPr lang="vi-VN" dirty="0">
                <a:solidFill>
                  <a:schemeClr val="tx1"/>
                </a:solidFill>
                <a:latin typeface="Times New Roman" pitchFamily="18" charset="0"/>
                <a:cs typeface="Times New Roman" pitchFamily="18" charset="0"/>
              </a:rPr>
              <a:t>ă</a:t>
            </a:r>
            <a:r>
              <a:rPr lang="en-US" dirty="0" err="1">
                <a:solidFill>
                  <a:schemeClr val="tx1"/>
                </a:solidFill>
                <a:latin typeface="Times New Roman" pitchFamily="18" charset="0"/>
                <a:cs typeface="Times New Roman" pitchFamily="18" charset="0"/>
              </a:rPr>
              <a:t>zii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şi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internetului</a:t>
            </a:r>
            <a:r>
              <a:rPr lang="en-US" dirty="0">
                <a:solidFill>
                  <a:schemeClr val="tx1"/>
                </a:solidFill>
                <a:latin typeface="Times New Roman" pitchFamily="18" charset="0"/>
                <a:cs typeface="Times New Roman" pitchFamily="18" charset="0"/>
              </a:rPr>
              <a:t>.</a:t>
            </a:r>
          </a:p>
          <a:p>
            <a:pPr>
              <a:buNone/>
            </a:pPr>
            <a:r>
              <a:rPr lang="en-US" dirty="0">
                <a:solidFill>
                  <a:schemeClr val="tx1"/>
                </a:solidFill>
                <a:latin typeface="Times New Roman" pitchFamily="18" charset="0"/>
                <a:cs typeface="Times New Roman" pitchFamily="18" charset="0"/>
              </a:rPr>
              <a:t>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95DAEF9-C21C-4079-8B32-F21374CD0E01}"/>
              </a:ext>
            </a:extLst>
          </p:cNvPr>
          <p:cNvSpPr>
            <a:spLocks noGrp="1"/>
          </p:cNvSpPr>
          <p:nvPr>
            <p:ph type="title"/>
          </p:nvPr>
        </p:nvSpPr>
        <p:spPr/>
        <p:txBody>
          <a:bodyPr/>
          <a:lstStyle/>
          <a:p>
            <a:pPr algn="ctr"/>
            <a:r>
              <a:rPr lang="ro-RO" dirty="0">
                <a:latin typeface="Times New Roman" panose="02020603050405020304" pitchFamily="18" charset="0"/>
                <a:cs typeface="Times New Roman" panose="02020603050405020304" pitchFamily="18" charset="0"/>
              </a:rPr>
              <a:t>Programe sociale – burse școlare</a:t>
            </a:r>
          </a:p>
        </p:txBody>
      </p:sp>
      <p:sp>
        <p:nvSpPr>
          <p:cNvPr id="3" name="Substituent conținut 2">
            <a:extLst>
              <a:ext uri="{FF2B5EF4-FFF2-40B4-BE49-F238E27FC236}">
                <a16:creationId xmlns:a16="http://schemas.microsoft.com/office/drawing/2014/main" id="{BCE23A43-DE5E-4C3A-A412-BF42C908D220}"/>
              </a:ext>
            </a:extLst>
          </p:cNvPr>
          <p:cNvSpPr>
            <a:spLocks noGrp="1"/>
          </p:cNvSpPr>
          <p:nvPr>
            <p:ph idx="1"/>
          </p:nvPr>
        </p:nvSpPr>
        <p:spPr/>
        <p:txBody>
          <a:bodyPr>
            <a:normAutofit/>
          </a:bodyPr>
          <a:lstStyle/>
          <a:p>
            <a:r>
              <a:rPr lang="ro-RO" sz="2000" dirty="0">
                <a:latin typeface="Times New Roman" panose="02020603050405020304" pitchFamily="18" charset="0"/>
                <a:cs typeface="Times New Roman" panose="02020603050405020304" pitchFamily="18" charset="0"/>
              </a:rPr>
              <a:t>Burse sociale – 35</a:t>
            </a:r>
          </a:p>
          <a:p>
            <a:endParaRPr lang="ro-RO" sz="2000" dirty="0">
              <a:latin typeface="Times New Roman" panose="02020603050405020304" pitchFamily="18" charset="0"/>
              <a:cs typeface="Times New Roman" panose="02020603050405020304" pitchFamily="18" charset="0"/>
            </a:endParaRPr>
          </a:p>
          <a:p>
            <a:r>
              <a:rPr lang="ro-RO" sz="2000" dirty="0">
                <a:latin typeface="Times New Roman" panose="02020603050405020304" pitchFamily="18" charset="0"/>
                <a:cs typeface="Times New Roman" panose="02020603050405020304" pitchFamily="18" charset="0"/>
              </a:rPr>
              <a:t>Burse de merit – 25</a:t>
            </a:r>
          </a:p>
          <a:p>
            <a:endParaRPr lang="ro-RO" sz="2000" dirty="0">
              <a:latin typeface="Times New Roman" panose="02020603050405020304" pitchFamily="18" charset="0"/>
              <a:cs typeface="Times New Roman" panose="02020603050405020304" pitchFamily="18" charset="0"/>
            </a:endParaRPr>
          </a:p>
          <a:p>
            <a:r>
              <a:rPr lang="ro-RO" sz="2000" dirty="0">
                <a:latin typeface="Times New Roman" panose="02020603050405020304" pitchFamily="18" charset="0"/>
                <a:cs typeface="Times New Roman" panose="02020603050405020304" pitchFamily="18" charset="0"/>
              </a:rPr>
              <a:t>Burse de studiu – 3</a:t>
            </a:r>
          </a:p>
          <a:p>
            <a:endParaRPr lang="ro-RO" sz="2000" dirty="0">
              <a:latin typeface="Times New Roman" panose="02020603050405020304" pitchFamily="18" charset="0"/>
              <a:cs typeface="Times New Roman" panose="02020603050405020304" pitchFamily="18" charset="0"/>
            </a:endParaRPr>
          </a:p>
          <a:p>
            <a:r>
              <a:rPr lang="ro-RO" sz="2000" dirty="0">
                <a:latin typeface="Times New Roman" panose="02020603050405020304" pitchFamily="18" charset="0"/>
                <a:cs typeface="Times New Roman" panose="02020603050405020304" pitchFamily="18" charset="0"/>
              </a:rPr>
              <a:t>Asistență socială – elevi cu CES - 12</a:t>
            </a:r>
          </a:p>
        </p:txBody>
      </p:sp>
      <p:graphicFrame>
        <p:nvGraphicFramePr>
          <p:cNvPr id="6" name="Diagramă 5">
            <a:extLst>
              <a:ext uri="{FF2B5EF4-FFF2-40B4-BE49-F238E27FC236}">
                <a16:creationId xmlns:a16="http://schemas.microsoft.com/office/drawing/2014/main" id="{C7307668-3D9D-4419-B0C6-0A2333319EAA}"/>
              </a:ext>
            </a:extLst>
          </p:cNvPr>
          <p:cNvGraphicFramePr/>
          <p:nvPr>
            <p:extLst>
              <p:ext uri="{D42A27DB-BD31-4B8C-83A1-F6EECF244321}">
                <p14:modId xmlns:p14="http://schemas.microsoft.com/office/powerpoint/2010/main" val="1360361099"/>
              </p:ext>
            </p:extLst>
          </p:nvPr>
        </p:nvGraphicFramePr>
        <p:xfrm>
          <a:off x="6265888" y="719666"/>
          <a:ext cx="5696263"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42381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6A8C4EFD-5C8B-4923-9C48-DA1038273CE8}"/>
              </a:ext>
            </a:extLst>
          </p:cNvPr>
          <p:cNvSpPr>
            <a:spLocks noGrp="1"/>
          </p:cNvSpPr>
          <p:nvPr>
            <p:ph type="title"/>
          </p:nvPr>
        </p:nvSpPr>
        <p:spPr>
          <a:xfrm>
            <a:off x="2500132" y="624110"/>
            <a:ext cx="9004480" cy="1280890"/>
          </a:xfrm>
        </p:spPr>
        <p:txBody>
          <a:bodyPr>
            <a:normAutofit fontScale="90000"/>
          </a:bodyPr>
          <a:lstStyle/>
          <a:p>
            <a:r>
              <a:rPr lang="ro-RO" sz="3100" dirty="0">
                <a:latin typeface="Times New Roman" panose="02020603050405020304" pitchFamily="18" charset="0"/>
                <a:cs typeface="Times New Roman" panose="02020603050405020304" pitchFamily="18" charset="0"/>
              </a:rPr>
              <a:t>             Gestionarea patrimoniului și dotarea școlii</a:t>
            </a:r>
            <a:br>
              <a:rPr lang="ro-RO" dirty="0">
                <a:latin typeface="Times New Roman" panose="02020603050405020304" pitchFamily="18" charset="0"/>
                <a:cs typeface="Times New Roman" panose="02020603050405020304" pitchFamily="18" charset="0"/>
              </a:rPr>
            </a:br>
            <a:r>
              <a:rPr lang="ro-RO" sz="2000" dirty="0">
                <a:latin typeface="Times New Roman" panose="02020603050405020304" pitchFamily="18" charset="0"/>
                <a:cs typeface="Times New Roman" panose="02020603050405020304" pitchFamily="18" charset="0"/>
              </a:rPr>
              <a:t>Gestionarea patrimoniului </a:t>
            </a:r>
            <a:r>
              <a:rPr lang="ro-RO" sz="2000" dirty="0">
                <a:solidFill>
                  <a:srgbClr val="2E2B1F"/>
                </a:solidFill>
                <a:latin typeface="Times New Roman" panose="02020603050405020304" pitchFamily="18" charset="0"/>
                <a:cs typeface="Times New Roman" panose="02020603050405020304" pitchFamily="18" charset="0"/>
              </a:rPr>
              <a:t>s-a</a:t>
            </a:r>
            <a:r>
              <a:rPr lang="ro-RO" sz="20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materializat prin monitorizarea permanentă a stării mijloacelor materiale,</a:t>
            </a:r>
            <a:r>
              <a:rPr lang="ro-RO" sz="20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întreținere</a:t>
            </a:r>
            <a:r>
              <a:rPr lang="ro-RO" sz="2000" spc="-3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și</a:t>
            </a:r>
            <a:r>
              <a:rPr lang="ro-RO" sz="2000" spc="-1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reparații.</a:t>
            </a:r>
            <a:br>
              <a:rPr lang="ro-RO" sz="2000" dirty="0">
                <a:effectLst/>
                <a:latin typeface="Times New Roman" panose="02020603050405020304" pitchFamily="18" charset="0"/>
                <a:ea typeface="Times New Roman" panose="02020603050405020304" pitchFamily="18" charset="0"/>
                <a:cs typeface="Times New Roman" panose="02020603050405020304" pitchFamily="18" charset="0"/>
              </a:rPr>
            </a:br>
            <a:r>
              <a:rPr lang="ro-RO" sz="2000" dirty="0">
                <a:latin typeface="Times New Roman" panose="02020603050405020304" pitchFamily="18" charset="0"/>
                <a:cs typeface="Times New Roman" panose="02020603050405020304" pitchFamily="18" charset="0"/>
              </a:rPr>
              <a:t>Achiziții făcute în anul școlar 2021-2022:</a:t>
            </a:r>
            <a:br>
              <a:rPr lang="ro-RO" sz="2000" dirty="0">
                <a:latin typeface="Times New Roman" panose="02020603050405020304" pitchFamily="18" charset="0"/>
                <a:cs typeface="Times New Roman" panose="02020603050405020304" pitchFamily="18" charset="0"/>
              </a:rPr>
            </a:br>
            <a:endParaRPr lang="ro-RO" sz="2000" dirty="0"/>
          </a:p>
        </p:txBody>
      </p:sp>
      <p:sp>
        <p:nvSpPr>
          <p:cNvPr id="3" name="Substituent conținut 2">
            <a:extLst>
              <a:ext uri="{FF2B5EF4-FFF2-40B4-BE49-F238E27FC236}">
                <a16:creationId xmlns:a16="http://schemas.microsoft.com/office/drawing/2014/main" id="{46BFA671-2300-4C36-A186-D391AD03F24C}"/>
              </a:ext>
            </a:extLst>
          </p:cNvPr>
          <p:cNvSpPr>
            <a:spLocks noGrp="1"/>
          </p:cNvSpPr>
          <p:nvPr>
            <p:ph sz="half" idx="1"/>
          </p:nvPr>
        </p:nvSpPr>
        <p:spPr/>
        <p:txBody>
          <a:bodyPr/>
          <a:lstStyle/>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21 desktop-uri</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2 laptopuri</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Cameră de supraveghere</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Comunicator port serial</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Radiator</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Convector electric</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Scaune ergonomice</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Termometre exterior pentru centrale</a:t>
            </a:r>
          </a:p>
          <a:p>
            <a:pPr>
              <a:buFont typeface="Arial" panose="020B0604020202020204" pitchFamily="34" charset="0"/>
              <a:buChar char="•"/>
            </a:pPr>
            <a:r>
              <a:rPr lang="ro-RO" dirty="0">
                <a:latin typeface="Times New Roman" panose="02020603050405020304" pitchFamily="18" charset="0"/>
                <a:cs typeface="Times New Roman" panose="02020603050405020304" pitchFamily="18" charset="0"/>
              </a:rPr>
              <a:t>Carte școlară în valoare de 1000 lei</a:t>
            </a:r>
            <a:endParaRPr lang="ro-RO" dirty="0"/>
          </a:p>
        </p:txBody>
      </p:sp>
      <p:sp>
        <p:nvSpPr>
          <p:cNvPr id="4" name="Substituent conținut 3">
            <a:extLst>
              <a:ext uri="{FF2B5EF4-FFF2-40B4-BE49-F238E27FC236}">
                <a16:creationId xmlns:a16="http://schemas.microsoft.com/office/drawing/2014/main" id="{0A8D0D79-38E7-4F3E-8DEA-E43A83D17044}"/>
              </a:ext>
            </a:extLst>
          </p:cNvPr>
          <p:cNvSpPr>
            <a:spLocks noGrp="1"/>
          </p:cNvSpPr>
          <p:nvPr>
            <p:ph sz="half" idx="2"/>
          </p:nvPr>
        </p:nvSpPr>
        <p:spPr/>
        <p:txBody>
          <a:bodyPr/>
          <a:lstStyle/>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Pompă drenaj canalizare</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Boiler</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Panouri plută</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Veste securitate</a:t>
            </a:r>
          </a:p>
          <a:p>
            <a:pPr>
              <a:buFont typeface="Arial" panose="020B0604020202020204" pitchFamily="34" charset="0"/>
              <a:buChar char="•"/>
            </a:pPr>
            <a:r>
              <a:rPr lang="ro-RO" sz="1800" dirty="0" err="1">
                <a:latin typeface="Times New Roman" panose="02020603050405020304" pitchFamily="18" charset="0"/>
                <a:cs typeface="Times New Roman" panose="02020603050405020304" pitchFamily="18" charset="0"/>
              </a:rPr>
              <a:t>Motofierăstrău</a:t>
            </a:r>
            <a:r>
              <a:rPr lang="ro-RO" sz="1800" dirty="0">
                <a:latin typeface="Times New Roman" panose="02020603050405020304" pitchFamily="18" charset="0"/>
                <a:cs typeface="Times New Roman" panose="02020603050405020304" pitchFamily="18" charset="0"/>
              </a:rPr>
              <a:t> electric</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Stingătoare P6, G2</a:t>
            </a:r>
          </a:p>
          <a:p>
            <a:pPr>
              <a:buFont typeface="Arial" panose="020B0604020202020204" pitchFamily="34" charset="0"/>
              <a:buChar char="•"/>
            </a:pPr>
            <a:r>
              <a:rPr lang="ro-RO" sz="1800" dirty="0">
                <a:latin typeface="Times New Roman" panose="02020603050405020304" pitchFamily="18" charset="0"/>
                <a:cs typeface="Times New Roman" panose="02020603050405020304" pitchFamily="18" charset="0"/>
              </a:rPr>
              <a:t>Tricouri majorete</a:t>
            </a:r>
            <a:endParaRPr lang="ro-RO" dirty="0"/>
          </a:p>
        </p:txBody>
      </p:sp>
    </p:spTree>
    <p:extLst>
      <p:ext uri="{BB962C8B-B14F-4D97-AF65-F5344CB8AC3E}">
        <p14:creationId xmlns:p14="http://schemas.microsoft.com/office/powerpoint/2010/main" val="392416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2461A75-3951-48BB-B01A-F36632D62C67}"/>
              </a:ext>
            </a:extLst>
          </p:cNvPr>
          <p:cNvSpPr>
            <a:spLocks noGrp="1"/>
          </p:cNvSpPr>
          <p:nvPr>
            <p:ph type="title"/>
          </p:nvPr>
        </p:nvSpPr>
        <p:spPr/>
        <p:txBody>
          <a:bodyPr>
            <a:normAutofit/>
          </a:bodyPr>
          <a:lstStyle/>
          <a:p>
            <a:pPr algn="ctr"/>
            <a:r>
              <a:rPr lang="ro-RO" sz="5400" dirty="0">
                <a:latin typeface="Times New Roman" panose="02020603050405020304" pitchFamily="18" charset="0"/>
                <a:cs typeface="Times New Roman" panose="02020603050405020304" pitchFamily="18" charset="0"/>
              </a:rPr>
              <a:t>Structura raportului</a:t>
            </a:r>
          </a:p>
        </p:txBody>
      </p:sp>
      <p:sp>
        <p:nvSpPr>
          <p:cNvPr id="3" name="Substituent conținut 2">
            <a:extLst>
              <a:ext uri="{FF2B5EF4-FFF2-40B4-BE49-F238E27FC236}">
                <a16:creationId xmlns:a16="http://schemas.microsoft.com/office/drawing/2014/main" id="{0456C66C-A095-43C3-9B2D-BB1A16AEE034}"/>
              </a:ext>
            </a:extLst>
          </p:cNvPr>
          <p:cNvSpPr>
            <a:spLocks noGrp="1"/>
          </p:cNvSpPr>
          <p:nvPr>
            <p:ph idx="1"/>
          </p:nvPr>
        </p:nvSpPr>
        <p:spPr>
          <a:xfrm>
            <a:off x="2592924" y="2133600"/>
            <a:ext cx="8911688" cy="3777622"/>
          </a:xfrm>
        </p:spPr>
        <p:txBody>
          <a:bodyPr>
            <a:normAutofit/>
          </a:bodyPr>
          <a:lstStyle/>
          <a:p>
            <a:pPr marL="1242060" indent="-685800">
              <a:lnSpc>
                <a:spcPts val="5055"/>
              </a:lnSpc>
              <a:spcBef>
                <a:spcPts val="1130"/>
              </a:spcBef>
              <a:buFont typeface="Wingdings" panose="05000000000000000000" pitchFamily="2" charset="2"/>
              <a:buChar char="Ø"/>
            </a:pPr>
            <a:r>
              <a:rPr lang="ro-RO" sz="4800" dirty="0">
                <a:solidFill>
                  <a:srgbClr val="675E46"/>
                </a:solidFill>
                <a:effectLst/>
                <a:latin typeface="Times New Roman" panose="02020603050405020304" pitchFamily="18" charset="0"/>
                <a:ea typeface="Candara" panose="020E0502030303020204" pitchFamily="34" charset="0"/>
                <a:cs typeface="Times New Roman" panose="02020603050405020304" pitchFamily="18" charset="0"/>
              </a:rPr>
              <a:t>Prezentare</a:t>
            </a:r>
            <a:r>
              <a:rPr lang="ro-RO" sz="4800" spc="10" dirty="0">
                <a:solidFill>
                  <a:srgbClr val="675E46"/>
                </a:solidFill>
                <a:effectLst/>
                <a:latin typeface="Times New Roman" panose="02020603050405020304" pitchFamily="18" charset="0"/>
                <a:ea typeface="Candara" panose="020E0502030303020204" pitchFamily="34" charset="0"/>
                <a:cs typeface="Times New Roman" panose="02020603050405020304" pitchFamily="18" charset="0"/>
              </a:rPr>
              <a:t> </a:t>
            </a:r>
            <a:r>
              <a:rPr lang="ro-RO" sz="4800" dirty="0">
                <a:solidFill>
                  <a:srgbClr val="675E46"/>
                </a:solidFill>
                <a:effectLst/>
                <a:latin typeface="Times New Roman" panose="02020603050405020304" pitchFamily="18" charset="0"/>
                <a:ea typeface="Candara" panose="020E0502030303020204" pitchFamily="34" charset="0"/>
                <a:cs typeface="Times New Roman" panose="02020603050405020304" pitchFamily="18" charset="0"/>
              </a:rPr>
              <a:t>generală</a:t>
            </a:r>
            <a:r>
              <a:rPr lang="ro-RO" sz="4800" spc="10" dirty="0">
                <a:solidFill>
                  <a:srgbClr val="675E46"/>
                </a:solidFill>
                <a:effectLst/>
                <a:latin typeface="Times New Roman" panose="02020603050405020304" pitchFamily="18" charset="0"/>
                <a:ea typeface="Candara" panose="020E0502030303020204" pitchFamily="34" charset="0"/>
                <a:cs typeface="Times New Roman" panose="02020603050405020304" pitchFamily="18" charset="0"/>
              </a:rPr>
              <a:t> </a:t>
            </a:r>
            <a:r>
              <a:rPr lang="ro-RO" sz="4800" dirty="0">
                <a:solidFill>
                  <a:srgbClr val="675E46"/>
                </a:solidFill>
                <a:effectLst/>
                <a:latin typeface="Times New Roman" panose="02020603050405020304" pitchFamily="18" charset="0"/>
                <a:ea typeface="Candara" panose="020E0502030303020204" pitchFamily="34" charset="0"/>
                <a:cs typeface="Times New Roman" panose="02020603050405020304" pitchFamily="18" charset="0"/>
              </a:rPr>
              <a:t>a</a:t>
            </a:r>
            <a:r>
              <a:rPr lang="ro-RO" sz="4800" spc="15" dirty="0">
                <a:solidFill>
                  <a:srgbClr val="675E46"/>
                </a:solidFill>
                <a:effectLst/>
                <a:latin typeface="Times New Roman" panose="02020603050405020304" pitchFamily="18" charset="0"/>
                <a:ea typeface="Candara" panose="020E0502030303020204" pitchFamily="34" charset="0"/>
                <a:cs typeface="Times New Roman" panose="02020603050405020304" pitchFamily="18" charset="0"/>
              </a:rPr>
              <a:t> </a:t>
            </a:r>
            <a:r>
              <a:rPr lang="ro-RO" sz="4800" dirty="0">
                <a:solidFill>
                  <a:srgbClr val="675E46"/>
                </a:solidFill>
                <a:effectLst/>
                <a:latin typeface="Times New Roman" panose="02020603050405020304" pitchFamily="18" charset="0"/>
                <a:ea typeface="Candara" panose="020E0502030303020204" pitchFamily="34" charset="0"/>
                <a:cs typeface="Times New Roman" panose="02020603050405020304" pitchFamily="18" charset="0"/>
              </a:rPr>
              <a:t>școlii</a:t>
            </a:r>
            <a:endParaRPr lang="ro-RO" sz="4800" spc="20" dirty="0">
              <a:solidFill>
                <a:srgbClr val="675E46"/>
              </a:solidFill>
              <a:latin typeface="Times New Roman" panose="02020603050405020304" pitchFamily="18" charset="0"/>
              <a:ea typeface="Candara" panose="020E0502030303020204" pitchFamily="34" charset="0"/>
              <a:cs typeface="Times New Roman" panose="02020603050405020304" pitchFamily="18" charset="0"/>
            </a:endParaRPr>
          </a:p>
          <a:p>
            <a:pPr marL="1242060" indent="-685800">
              <a:lnSpc>
                <a:spcPts val="5055"/>
              </a:lnSpc>
              <a:spcBef>
                <a:spcPts val="1130"/>
              </a:spcBef>
              <a:buFont typeface="Wingdings" panose="05000000000000000000" pitchFamily="2" charset="2"/>
              <a:buChar char="Ø"/>
            </a:pPr>
            <a:r>
              <a:rPr lang="ro-RO" sz="4800" dirty="0">
                <a:solidFill>
                  <a:srgbClr val="675E46"/>
                </a:solidFill>
                <a:effectLst/>
                <a:latin typeface="Times New Roman" panose="02020603050405020304" pitchFamily="18" charset="0"/>
                <a:ea typeface="Candara" panose="020E0502030303020204" pitchFamily="34" charset="0"/>
                <a:cs typeface="Times New Roman" panose="02020603050405020304" pitchFamily="18" charset="0"/>
              </a:rPr>
              <a:t>Management</a:t>
            </a:r>
          </a:p>
          <a:p>
            <a:pPr marL="1242060" indent="-685800">
              <a:lnSpc>
                <a:spcPts val="5055"/>
              </a:lnSpc>
              <a:spcBef>
                <a:spcPts val="1130"/>
              </a:spcBef>
              <a:buFont typeface="Wingdings" panose="05000000000000000000" pitchFamily="2" charset="2"/>
              <a:buChar char="Ø"/>
            </a:pPr>
            <a:r>
              <a:rPr lang="ro-RO" sz="4800" dirty="0">
                <a:solidFill>
                  <a:srgbClr val="675E46"/>
                </a:solidFill>
                <a:latin typeface="Times New Roman" panose="02020603050405020304" pitchFamily="18" charset="0"/>
                <a:ea typeface="Candara" panose="020E0502030303020204" pitchFamily="34" charset="0"/>
                <a:cs typeface="Times New Roman" panose="02020603050405020304" pitchFamily="18" charset="0"/>
              </a:rPr>
              <a:t>Curriculum</a:t>
            </a:r>
            <a:endParaRPr lang="ro-RO" sz="4800" dirty="0">
              <a:effectLst/>
              <a:latin typeface="Times New Roman" panose="02020603050405020304" pitchFamily="18" charset="0"/>
              <a:ea typeface="Candara" panose="020E0502030303020204" pitchFamily="34" charset="0"/>
              <a:cs typeface="Times New Roman" panose="02020603050405020304" pitchFamily="18" charset="0"/>
            </a:endParaRPr>
          </a:p>
          <a:p>
            <a:pPr marL="0" indent="0">
              <a:buNone/>
            </a:pPr>
            <a:endParaRPr lang="ro-RO"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3959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1B46417B-D024-433F-9B8B-CFD3F6547CD9}"/>
              </a:ext>
            </a:extLst>
          </p:cNvPr>
          <p:cNvSpPr>
            <a:spLocks noGrp="1"/>
          </p:cNvSpPr>
          <p:nvPr>
            <p:ph type="title"/>
          </p:nvPr>
        </p:nvSpPr>
        <p:spPr>
          <a:xfrm>
            <a:off x="1354667" y="293512"/>
            <a:ext cx="10521244" cy="6564488"/>
          </a:xfrm>
        </p:spPr>
        <p:txBody>
          <a:bodyPr>
            <a:noAutofit/>
          </a:bodyPr>
          <a:lstStyle/>
          <a:p>
            <a:r>
              <a:rPr lang="ro-RO" sz="1800" dirty="0">
                <a:solidFill>
                  <a:srgbClr val="2E2B1F"/>
                </a:solidFill>
                <a:effectLst/>
                <a:latin typeface="Times New Roman" panose="02020603050405020304" pitchFamily="18" charset="0"/>
                <a:ea typeface="Times New Roman" panose="02020603050405020304" pitchFamily="18" charset="0"/>
              </a:rPr>
              <a:t>           Școala a beneficiat de: </a:t>
            </a:r>
            <a:br>
              <a:rPr lang="ro-RO" sz="1800" dirty="0">
                <a:solidFill>
                  <a:srgbClr val="2E2B1F"/>
                </a:solidFill>
                <a:effectLst/>
                <a:latin typeface="Times New Roman" panose="02020603050405020304" pitchFamily="18" charset="0"/>
                <a:ea typeface="Times New Roman" panose="02020603050405020304" pitchFamily="18" charset="0"/>
              </a:rPr>
            </a:br>
            <a:r>
              <a:rPr lang="ro-RO" sz="1800" b="1" dirty="0">
                <a:solidFill>
                  <a:srgbClr val="2E2B1F"/>
                </a:solidFill>
                <a:effectLst/>
                <a:latin typeface="Times New Roman" panose="02020603050405020304" pitchFamily="18" charset="0"/>
                <a:ea typeface="Times New Roman" panose="02020603050405020304" pitchFamily="18" charset="0"/>
              </a:rPr>
              <a:t>donații </a:t>
            </a:r>
            <a:r>
              <a:rPr lang="ro-RO" sz="1800" dirty="0">
                <a:solidFill>
                  <a:srgbClr val="2E2B1F"/>
                </a:solidFill>
                <a:effectLst/>
                <a:latin typeface="Times New Roman" panose="02020603050405020304" pitchFamily="18" charset="0"/>
                <a:ea typeface="Times New Roman" panose="02020603050405020304" pitchFamily="18" charset="0"/>
              </a:rPr>
              <a:t>constând în:</a:t>
            </a:r>
            <a:br>
              <a:rPr lang="ro-RO" sz="1800" dirty="0">
                <a:solidFill>
                  <a:srgbClr val="2E2B1F"/>
                </a:solidFill>
                <a:effectLst/>
                <a:latin typeface="Times New Roman" panose="02020603050405020304" pitchFamily="18" charset="0"/>
                <a:ea typeface="Times New Roman" panose="02020603050405020304" pitchFamily="18" charset="0"/>
              </a:rPr>
            </a:br>
            <a:r>
              <a:rPr lang="ro-RO" sz="1800" dirty="0">
                <a:solidFill>
                  <a:srgbClr val="2E2B1F"/>
                </a:solidFill>
                <a:effectLst/>
                <a:latin typeface="Times New Roman" panose="02020603050405020304" pitchFamily="18" charset="0"/>
                <a:ea typeface="Times New Roman" panose="02020603050405020304" pitchFamily="18" charset="0"/>
              </a:rPr>
              <a:t>- 20 desktop-uri ca urmare a parteneriatului</a:t>
            </a:r>
            <a:r>
              <a:rPr lang="ro-RO" sz="1800" spc="5" dirty="0">
                <a:solidFill>
                  <a:srgbClr val="2E2B1F"/>
                </a:solidFill>
                <a:effectLst/>
                <a:latin typeface="Times New Roman" panose="02020603050405020304" pitchFamily="18" charset="0"/>
                <a:ea typeface="Times New Roman" panose="02020603050405020304" pitchFamily="18" charset="0"/>
              </a:rPr>
              <a:t> </a:t>
            </a:r>
            <a:r>
              <a:rPr lang="ro-RO" sz="1800" dirty="0">
                <a:solidFill>
                  <a:srgbClr val="2E2B1F"/>
                </a:solidFill>
                <a:effectLst/>
                <a:latin typeface="Times New Roman" panose="02020603050405020304" pitchFamily="18" charset="0"/>
                <a:ea typeface="Times New Roman" panose="02020603050405020304" pitchFamily="18" charset="0"/>
              </a:rPr>
              <a:t>educațional încheiat cu Asociația Ateliere Fără Frontiere în cadrul proiectului </a:t>
            </a:r>
            <a:r>
              <a:rPr lang="ro-RO" sz="1800" dirty="0" err="1">
                <a:solidFill>
                  <a:srgbClr val="2E2B1F"/>
                </a:solidFill>
                <a:effectLst/>
                <a:latin typeface="Times New Roman" panose="02020603050405020304" pitchFamily="18" charset="0"/>
                <a:ea typeface="Times New Roman" panose="02020603050405020304" pitchFamily="18" charset="0"/>
              </a:rPr>
              <a:t>Educlick</a:t>
            </a:r>
            <a:r>
              <a:rPr lang="ro-RO" sz="1800" dirty="0">
                <a:solidFill>
                  <a:srgbClr val="2E2B1F"/>
                </a:solidFill>
                <a:effectLst/>
                <a:latin typeface="Times New Roman" panose="02020603050405020304" pitchFamily="18" charset="0"/>
                <a:ea typeface="Times New Roman" panose="02020603050405020304" pitchFamily="18" charset="0"/>
              </a:rPr>
              <a:t>;</a:t>
            </a:r>
            <a:br>
              <a:rPr lang="ro-RO" sz="1800" dirty="0">
                <a:solidFill>
                  <a:srgbClr val="2E2B1F"/>
                </a:solidFill>
                <a:effectLst/>
                <a:latin typeface="Times New Roman" panose="02020603050405020304" pitchFamily="18" charset="0"/>
                <a:ea typeface="Times New Roman" panose="02020603050405020304" pitchFamily="18" charset="0"/>
              </a:rPr>
            </a:br>
            <a:r>
              <a:rPr lang="ro-RO" sz="1800" dirty="0">
                <a:solidFill>
                  <a:srgbClr val="2E2B1F"/>
                </a:solidFill>
                <a:effectLst/>
                <a:latin typeface="Times New Roman" panose="02020603050405020304" pitchFamily="18" charset="0"/>
                <a:ea typeface="Times New Roman" panose="02020603050405020304" pitchFamily="18" charset="0"/>
              </a:rPr>
              <a:t>- cărți în valoare de 500 lei în urma desfășurării programului ,,Citește-mi 100 de povești!” în parteneriat cu Asociația </a:t>
            </a:r>
            <a:r>
              <a:rPr lang="ro-RO" sz="1800" dirty="0" err="1">
                <a:solidFill>
                  <a:srgbClr val="2E2B1F"/>
                </a:solidFill>
                <a:effectLst/>
                <a:latin typeface="Times New Roman" panose="02020603050405020304" pitchFamily="18" charset="0"/>
                <a:ea typeface="Times New Roman" panose="02020603050405020304" pitchFamily="18" charset="0"/>
              </a:rPr>
              <a:t>OvidiuRo</a:t>
            </a:r>
            <a:r>
              <a:rPr lang="ro-RO" sz="1800" dirty="0">
                <a:solidFill>
                  <a:srgbClr val="2E2B1F"/>
                </a:solidFill>
                <a:latin typeface="Times New Roman" panose="02020603050405020304" pitchFamily="18" charset="0"/>
                <a:ea typeface="Times New Roman" panose="02020603050405020304" pitchFamily="18" charset="0"/>
              </a:rPr>
              <a:t>;</a:t>
            </a:r>
            <a:br>
              <a:rPr lang="ro-RO" sz="1800" dirty="0">
                <a:solidFill>
                  <a:srgbClr val="2E2B1F"/>
                </a:solidFill>
                <a:latin typeface="Times New Roman" panose="02020603050405020304" pitchFamily="18" charset="0"/>
                <a:ea typeface="Times New Roman" panose="02020603050405020304" pitchFamily="18" charset="0"/>
              </a:rPr>
            </a:br>
            <a:r>
              <a:rPr lang="ro-RO" sz="1800" dirty="0">
                <a:solidFill>
                  <a:srgbClr val="2E2B1F"/>
                </a:solidFill>
                <a:latin typeface="Times New Roman" panose="02020603050405020304" pitchFamily="18" charset="0"/>
                <a:ea typeface="Times New Roman" panose="02020603050405020304" pitchFamily="18" charset="0"/>
              </a:rPr>
              <a:t>și </a:t>
            </a:r>
            <a:r>
              <a:rPr lang="ro-RO" sz="1800" b="1" dirty="0">
                <a:solidFill>
                  <a:srgbClr val="2E2B1F"/>
                </a:solidFill>
                <a:latin typeface="Times New Roman" panose="02020603050405020304" pitchFamily="18" charset="0"/>
                <a:ea typeface="Times New Roman" panose="02020603050405020304" pitchFamily="18" charset="0"/>
              </a:rPr>
              <a:t>sponsorizări </a:t>
            </a:r>
            <a:r>
              <a:rPr lang="ro-RO" sz="1800" dirty="0">
                <a:solidFill>
                  <a:srgbClr val="2E2B1F"/>
                </a:solidFill>
                <a:latin typeface="Times New Roman" panose="02020603050405020304" pitchFamily="18" charset="0"/>
                <a:ea typeface="Times New Roman" panose="02020603050405020304" pitchFamily="18" charset="0"/>
              </a:rPr>
              <a:t>pentru corul școlii și pentru elevii din proiectul educațional ,,Start! Aleargă, copile!”</a:t>
            </a:r>
            <a:br>
              <a:rPr lang="ro-RO" sz="1800" dirty="0">
                <a:solidFill>
                  <a:srgbClr val="2E2B1F"/>
                </a:solidFill>
                <a:effectLst/>
                <a:latin typeface="Times New Roman" panose="02020603050405020304" pitchFamily="18" charset="0"/>
                <a:ea typeface="Times New Roman" panose="02020603050405020304" pitchFamily="18" charset="0"/>
              </a:rPr>
            </a:br>
            <a:br>
              <a:rPr lang="ro-RO" sz="1800" dirty="0">
                <a:solidFill>
                  <a:srgbClr val="2E2B1F"/>
                </a:solidFill>
                <a:effectLst/>
                <a:latin typeface="Times New Roman" panose="02020603050405020304" pitchFamily="18" charset="0"/>
                <a:ea typeface="Times New Roman" panose="02020603050405020304" pitchFamily="18" charset="0"/>
              </a:rPr>
            </a:br>
            <a:br>
              <a:rPr lang="ro-RO" sz="1800" dirty="0">
                <a:solidFill>
                  <a:srgbClr val="2E2B1F"/>
                </a:solidFill>
                <a:effectLst/>
                <a:latin typeface="Times New Roman" panose="02020603050405020304" pitchFamily="18" charset="0"/>
                <a:ea typeface="Times New Roman" panose="02020603050405020304" pitchFamily="18" charset="0"/>
              </a:rPr>
            </a:br>
            <a:br>
              <a:rPr lang="ro-RO" sz="1800" dirty="0">
                <a:solidFill>
                  <a:srgbClr val="2E2B1F"/>
                </a:solidFill>
                <a:latin typeface="Times New Roman" panose="02020603050405020304" pitchFamily="18" charset="0"/>
                <a:ea typeface="Times New Roman" panose="02020603050405020304" pitchFamily="18" charset="0"/>
              </a:rPr>
            </a:br>
            <a:r>
              <a:rPr lang="ro-RO" sz="1800" dirty="0">
                <a:solidFill>
                  <a:srgbClr val="2E2B1F"/>
                </a:solidFill>
                <a:latin typeface="Times New Roman" panose="02020603050405020304" pitchFamily="18" charset="0"/>
                <a:ea typeface="Times New Roman" panose="02020603050405020304" pitchFamily="18" charset="0"/>
              </a:rPr>
              <a:t>                                        </a:t>
            </a:r>
            <a:r>
              <a:rPr lang="ro-RO" sz="3200" dirty="0">
                <a:solidFill>
                  <a:srgbClr val="2E2B1F"/>
                </a:solidFill>
                <a:effectLst/>
                <a:latin typeface="Times New Roman" panose="02020603050405020304" pitchFamily="18" charset="0"/>
                <a:ea typeface="Times New Roman" panose="02020603050405020304" pitchFamily="18" charset="0"/>
              </a:rPr>
              <a:t>Sănătatea și securitatea în școală</a:t>
            </a:r>
            <a:br>
              <a:rPr lang="ro-RO" sz="3200" dirty="0">
                <a:solidFill>
                  <a:srgbClr val="2E2B1F"/>
                </a:solidFill>
                <a:effectLst/>
                <a:latin typeface="Times New Roman" panose="02020603050405020304" pitchFamily="18" charset="0"/>
                <a:ea typeface="Times New Roman" panose="02020603050405020304" pitchFamily="18" charset="0"/>
              </a:rPr>
            </a:br>
            <a:br>
              <a:rPr lang="ro-RO" sz="3200" dirty="0">
                <a:solidFill>
                  <a:srgbClr val="2E2B1F"/>
                </a:solidFill>
                <a:effectLst/>
                <a:latin typeface="Times New Roman" panose="02020603050405020304" pitchFamily="18" charset="0"/>
                <a:ea typeface="Times New Roman" panose="02020603050405020304" pitchFamily="18" charset="0"/>
              </a:rPr>
            </a:br>
            <a:r>
              <a:rPr lang="ro-RO" sz="1800" dirty="0">
                <a:solidFill>
                  <a:srgbClr val="2E2B1F"/>
                </a:solidFill>
                <a:effectLst/>
                <a:latin typeface="Times New Roman" panose="02020603050405020304" pitchFamily="18" charset="0"/>
                <a:ea typeface="Times New Roman" panose="02020603050405020304" pitchFamily="18" charset="0"/>
              </a:rPr>
              <a:t>Condițiile </a:t>
            </a:r>
            <a:r>
              <a:rPr lang="ro-RO" sz="1800" dirty="0" err="1">
                <a:solidFill>
                  <a:srgbClr val="2E2B1F"/>
                </a:solidFill>
                <a:effectLst/>
                <a:latin typeface="Times New Roman" panose="02020603050405020304" pitchFamily="18" charset="0"/>
                <a:ea typeface="Times New Roman" panose="02020603050405020304" pitchFamily="18" charset="0"/>
              </a:rPr>
              <a:t>igienico</a:t>
            </a:r>
            <a:r>
              <a:rPr lang="ro-RO" sz="1800" dirty="0">
                <a:solidFill>
                  <a:srgbClr val="2E2B1F"/>
                </a:solidFill>
                <a:effectLst/>
                <a:latin typeface="Times New Roman" panose="02020603050405020304" pitchFamily="18" charset="0"/>
                <a:ea typeface="Times New Roman" panose="02020603050405020304" pitchFamily="18" charset="0"/>
              </a:rPr>
              <a:t>-sanitare s-au încadrat în standardele urmărite de instituțiile abilitate care au efectuat controale tematice.</a:t>
            </a:r>
            <a:br>
              <a:rPr lang="ro-RO" sz="1800" dirty="0">
                <a:solidFill>
                  <a:srgbClr val="2E2B1F"/>
                </a:solidFill>
                <a:effectLst/>
                <a:latin typeface="Times New Roman" panose="02020603050405020304" pitchFamily="18" charset="0"/>
                <a:ea typeface="Times New Roman" panose="02020603050405020304" pitchFamily="18" charset="0"/>
              </a:rPr>
            </a:br>
            <a:r>
              <a:rPr lang="ro-RO" sz="1800" dirty="0">
                <a:solidFill>
                  <a:srgbClr val="2E2B1F"/>
                </a:solidFill>
                <a:effectLst/>
                <a:latin typeface="Times New Roman" panose="02020603050405020304" pitchFamily="18" charset="0"/>
                <a:ea typeface="Times New Roman" panose="02020603050405020304" pitchFamily="18" charset="0"/>
              </a:rPr>
              <a:t>Securitatea elevilor și a personalului școlii</a:t>
            </a:r>
            <a:r>
              <a:rPr lang="ro-RO" sz="18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paza obiectivelor, bunurilor, valorilor </a:t>
            </a:r>
            <a:r>
              <a:rPr lang="ro-RO" sz="1800" dirty="0">
                <a:solidFill>
                  <a:srgbClr val="2E2B1F"/>
                </a:solidFill>
                <a:effectLst/>
                <a:latin typeface="Times New Roman" panose="02020603050405020304" pitchFamily="18" charset="0"/>
                <a:ea typeface="Times New Roman" panose="02020603050405020304" pitchFamily="18" charset="0"/>
              </a:rPr>
              <a:t>au fost asigurate prin:</a:t>
            </a:r>
            <a:br>
              <a:rPr lang="ro-RO" sz="1800" dirty="0">
                <a:solidFill>
                  <a:srgbClr val="2E2B1F"/>
                </a:solidFill>
                <a:effectLst/>
                <a:latin typeface="Times New Roman" panose="02020603050405020304" pitchFamily="18" charset="0"/>
                <a:ea typeface="Times New Roman" panose="02020603050405020304" pitchFamily="18" charset="0"/>
              </a:rPr>
            </a:br>
            <a:r>
              <a:rPr lang="ro-RO" sz="1800" dirty="0">
                <a:solidFill>
                  <a:srgbClr val="2E2B1F"/>
                </a:solidFill>
                <a:effectLst/>
                <a:latin typeface="Times New Roman" panose="02020603050405020304" pitchFamily="18" charset="0"/>
                <a:ea typeface="Times New Roman" panose="02020603050405020304" pitchFamily="18" charset="0"/>
              </a:rPr>
              <a:t>- </a:t>
            </a:r>
            <a:r>
              <a:rPr lang="ro-RO" sz="1800" dirty="0">
                <a:solidFill>
                  <a:srgbClr val="2E2B1F"/>
                </a:solidFill>
                <a:latin typeface="Times New Roman" panose="02020603050405020304" pitchFamily="18" charset="0"/>
                <a:ea typeface="Times New Roman" panose="02020603050405020304" pitchFamily="18" charset="0"/>
                <a:cs typeface="Times New Roman" panose="02020603050405020304" pitchFamily="18" charset="0"/>
              </a:rPr>
              <a:t>e</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fectuarea analizei de risc la securitatea fizică, obligație prevăzută în H.G. nr. 301 din 2012 - Norme Metodologice de aplicare a Legii nr. 333/2003, art. 2, alin. 3.:</a:t>
            </a:r>
            <a:br>
              <a:rPr lang="ro-RO" sz="1800" dirty="0">
                <a:effectLst/>
                <a:latin typeface="Times New Roman" panose="02020603050405020304" pitchFamily="18" charset="0"/>
                <a:ea typeface="Calibri" panose="020F0502020204030204" pitchFamily="34" charset="0"/>
                <a:cs typeface="Times New Roman" panose="02020603050405020304" pitchFamily="18" charset="0"/>
              </a:rPr>
            </a:b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întocmirea/actualizarea planului de pază, conform art. 5 din Legea nr. 333 din 2003;</a:t>
            </a:r>
            <a:br>
              <a:rPr lang="ro-RO" sz="1800" dirty="0">
                <a:effectLst/>
                <a:latin typeface="Times New Roman" panose="02020603050405020304" pitchFamily="18" charset="0"/>
                <a:ea typeface="Calibri" panose="020F0502020204030204" pitchFamily="34" charset="0"/>
                <a:cs typeface="Times New Roman" panose="02020603050405020304" pitchFamily="18" charset="0"/>
              </a:rPr>
            </a:b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întocmirea proiectului tehnic al sistemului de securitate (sistem alarma antiefracție, sistem de supraveghere video, sistem de control al accesului;</a:t>
            </a:r>
            <a:br>
              <a:rPr lang="ro-RO" sz="1800" dirty="0">
                <a:effectLst/>
                <a:latin typeface="Times New Roman" panose="02020603050405020304" pitchFamily="18" charset="0"/>
                <a:ea typeface="Calibri" panose="020F0502020204030204" pitchFamily="34" charset="0"/>
                <a:cs typeface="Times New Roman" panose="02020603050405020304" pitchFamily="18" charset="0"/>
              </a:rPr>
            </a:b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pază umană;</a:t>
            </a:r>
            <a:br>
              <a:rPr lang="ro-RO" sz="1800" dirty="0">
                <a:effectLst/>
                <a:latin typeface="Times New Roman" panose="02020603050405020304" pitchFamily="18" charset="0"/>
                <a:ea typeface="Calibri" panose="020F0502020204030204" pitchFamily="34" charset="0"/>
                <a:cs typeface="Times New Roman" panose="02020603050405020304" pitchFamily="18" charset="0"/>
              </a:rPr>
            </a:b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acorduri de cooperare încheiate pentru siguranța școlară.</a:t>
            </a:r>
            <a:br>
              <a:rPr lang="ro-RO" sz="1800" dirty="0">
                <a:effectLst/>
                <a:latin typeface="Times New Roman" panose="02020603050405020304" pitchFamily="18" charset="0"/>
                <a:ea typeface="Calibri" panose="020F0502020204030204" pitchFamily="34" charset="0"/>
                <a:cs typeface="Times New Roman" panose="02020603050405020304" pitchFamily="18" charset="0"/>
              </a:rPr>
            </a:br>
            <a:br>
              <a:rPr lang="ro-RO" sz="1800" dirty="0">
                <a:solidFill>
                  <a:srgbClr val="2E2B1F"/>
                </a:solidFill>
                <a:effectLst/>
                <a:latin typeface="Times New Roman" panose="02020603050405020304" pitchFamily="18" charset="0"/>
                <a:ea typeface="Times New Roman" panose="02020603050405020304" pitchFamily="18" charset="0"/>
              </a:rPr>
            </a:br>
            <a:br>
              <a:rPr lang="ro-RO" sz="1800" dirty="0">
                <a:solidFill>
                  <a:srgbClr val="2E2B1F"/>
                </a:solidFill>
                <a:effectLst/>
                <a:latin typeface="Times New Roman" panose="02020603050405020304" pitchFamily="18" charset="0"/>
                <a:ea typeface="Times New Roman" panose="02020603050405020304" pitchFamily="18" charset="0"/>
              </a:rPr>
            </a:br>
            <a:endParaRPr lang="ro-RO"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4318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FE29A556-A9F1-4B6D-994E-09EB3D3DF632}"/>
              </a:ext>
            </a:extLst>
          </p:cNvPr>
          <p:cNvSpPr>
            <a:spLocks noGrp="1"/>
          </p:cNvSpPr>
          <p:nvPr>
            <p:ph type="title"/>
          </p:nvPr>
        </p:nvSpPr>
        <p:spPr/>
        <p:txBody>
          <a:bodyPr/>
          <a:lstStyle/>
          <a:p>
            <a:r>
              <a:rPr lang="ro-RO" dirty="0">
                <a:latin typeface="Times New Roman" panose="02020603050405020304" pitchFamily="18" charset="0"/>
                <a:cs typeface="Times New Roman" panose="02020603050405020304" pitchFamily="18" charset="0"/>
              </a:rPr>
              <a:t>         Rezultate la Evaluarea Națională</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                      Clasa a VIII – a </a:t>
            </a:r>
          </a:p>
        </p:txBody>
      </p:sp>
      <p:graphicFrame>
        <p:nvGraphicFramePr>
          <p:cNvPr id="4" name="Tabel 4">
            <a:extLst>
              <a:ext uri="{FF2B5EF4-FFF2-40B4-BE49-F238E27FC236}">
                <a16:creationId xmlns:a16="http://schemas.microsoft.com/office/drawing/2014/main" id="{9BE5A8F2-C294-47B9-A613-58DDF9310FD8}"/>
              </a:ext>
            </a:extLst>
          </p:cNvPr>
          <p:cNvGraphicFramePr>
            <a:graphicFrameLocks noGrp="1"/>
          </p:cNvGraphicFramePr>
          <p:nvPr>
            <p:ph idx="1"/>
            <p:extLst>
              <p:ext uri="{D42A27DB-BD31-4B8C-83A1-F6EECF244321}">
                <p14:modId xmlns:p14="http://schemas.microsoft.com/office/powerpoint/2010/main" val="2336639268"/>
              </p:ext>
            </p:extLst>
          </p:nvPr>
        </p:nvGraphicFramePr>
        <p:xfrm>
          <a:off x="1095022" y="2133600"/>
          <a:ext cx="10409592" cy="1828800"/>
        </p:xfrm>
        <a:graphic>
          <a:graphicData uri="http://schemas.openxmlformats.org/drawingml/2006/table">
            <a:tbl>
              <a:tblPr firstRow="1" bandRow="1">
                <a:tableStyleId>{5C22544A-7EE6-4342-B048-85BDC9FD1C3A}</a:tableStyleId>
              </a:tblPr>
              <a:tblGrid>
                <a:gridCol w="1734932">
                  <a:extLst>
                    <a:ext uri="{9D8B030D-6E8A-4147-A177-3AD203B41FA5}">
                      <a16:colId xmlns:a16="http://schemas.microsoft.com/office/drawing/2014/main" val="863142334"/>
                    </a:ext>
                  </a:extLst>
                </a:gridCol>
                <a:gridCol w="1734932">
                  <a:extLst>
                    <a:ext uri="{9D8B030D-6E8A-4147-A177-3AD203B41FA5}">
                      <a16:colId xmlns:a16="http://schemas.microsoft.com/office/drawing/2014/main" val="84844200"/>
                    </a:ext>
                  </a:extLst>
                </a:gridCol>
                <a:gridCol w="1734932">
                  <a:extLst>
                    <a:ext uri="{9D8B030D-6E8A-4147-A177-3AD203B41FA5}">
                      <a16:colId xmlns:a16="http://schemas.microsoft.com/office/drawing/2014/main" val="226360691"/>
                    </a:ext>
                  </a:extLst>
                </a:gridCol>
                <a:gridCol w="1734932">
                  <a:extLst>
                    <a:ext uri="{9D8B030D-6E8A-4147-A177-3AD203B41FA5}">
                      <a16:colId xmlns:a16="http://schemas.microsoft.com/office/drawing/2014/main" val="1888882396"/>
                    </a:ext>
                  </a:extLst>
                </a:gridCol>
                <a:gridCol w="1734932">
                  <a:extLst>
                    <a:ext uri="{9D8B030D-6E8A-4147-A177-3AD203B41FA5}">
                      <a16:colId xmlns:a16="http://schemas.microsoft.com/office/drawing/2014/main" val="1177945013"/>
                    </a:ext>
                  </a:extLst>
                </a:gridCol>
                <a:gridCol w="1734932">
                  <a:extLst>
                    <a:ext uri="{9D8B030D-6E8A-4147-A177-3AD203B41FA5}">
                      <a16:colId xmlns:a16="http://schemas.microsoft.com/office/drawing/2014/main" val="3543537105"/>
                    </a:ext>
                  </a:extLst>
                </a:gridCol>
              </a:tblGrid>
              <a:tr h="370840">
                <a:tc>
                  <a:txBody>
                    <a:bodyPr/>
                    <a:lstStyle/>
                    <a:p>
                      <a:r>
                        <a:rPr lang="ro-RO" dirty="0">
                          <a:latin typeface="Times New Roman" panose="02020603050405020304" pitchFamily="18" charset="0"/>
                          <a:cs typeface="Times New Roman" panose="02020603050405020304" pitchFamily="18" charset="0"/>
                        </a:rPr>
                        <a:t>Nr. absolvenți clasa a VIII -a</a:t>
                      </a:r>
                    </a:p>
                  </a:txBody>
                  <a:tcPr/>
                </a:tc>
                <a:tc>
                  <a:txBody>
                    <a:bodyPr/>
                    <a:lstStyle/>
                    <a:p>
                      <a:pPr algn="ctr"/>
                      <a:r>
                        <a:rPr lang="ro-RO" dirty="0">
                          <a:latin typeface="Times New Roman" panose="02020603050405020304" pitchFamily="18" charset="0"/>
                          <a:cs typeface="Times New Roman" panose="02020603050405020304" pitchFamily="18" charset="0"/>
                        </a:rPr>
                        <a:t>Nr. absolvenți prezenți la EN</a:t>
                      </a:r>
                    </a:p>
                  </a:txBody>
                  <a:tcPr/>
                </a:tc>
                <a:tc>
                  <a:txBody>
                    <a:bodyPr/>
                    <a:lstStyle/>
                    <a:p>
                      <a:pPr algn="ctr"/>
                      <a:r>
                        <a:rPr lang="ro-RO" dirty="0">
                          <a:latin typeface="Times New Roman" panose="02020603050405020304" pitchFamily="18" charset="0"/>
                          <a:cs typeface="Times New Roman" panose="02020603050405020304" pitchFamily="18" charset="0"/>
                        </a:rPr>
                        <a:t>Nr. absolvenți cu medii între 1-4,99</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Nr. absolvenți cu medii între 5-5,99</a:t>
                      </a:r>
                    </a:p>
                    <a:p>
                      <a:pPr algn="ctr"/>
                      <a:endParaRPr lang="ro-RO" dirty="0">
                        <a:latin typeface="Times New Roman" panose="02020603050405020304" pitchFamily="18" charset="0"/>
                        <a:cs typeface="Times New Roman" panose="02020603050405020304" pitchFamily="18"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Nr. absolvenți cu medii între 6-6,99</a:t>
                      </a:r>
                    </a:p>
                    <a:p>
                      <a:pPr algn="ctr"/>
                      <a:endParaRPr lang="ro-RO" dirty="0">
                        <a:latin typeface="Times New Roman" panose="02020603050405020304" pitchFamily="18" charset="0"/>
                        <a:cs typeface="Times New Roman" panose="02020603050405020304" pitchFamily="18"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Nr. absolvenți cu medii între 7-7,99</a:t>
                      </a:r>
                    </a:p>
                    <a:p>
                      <a:pPr algn="ctr"/>
                      <a:endParaRPr lang="ro-RO"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38232785"/>
                  </a:ext>
                </a:extLst>
              </a:tr>
              <a:tr h="370840">
                <a:tc>
                  <a:txBody>
                    <a:bodyPr/>
                    <a:lstStyle/>
                    <a:p>
                      <a:pPr algn="ctr"/>
                      <a:r>
                        <a:rPr lang="ro-RO" b="1" dirty="0">
                          <a:latin typeface="Times New Roman" panose="02020603050405020304" pitchFamily="18" charset="0"/>
                          <a:cs typeface="Times New Roman" panose="02020603050405020304" pitchFamily="18" charset="0"/>
                        </a:rPr>
                        <a:t>43</a:t>
                      </a:r>
                    </a:p>
                  </a:txBody>
                  <a:tcPr/>
                </a:tc>
                <a:tc>
                  <a:txBody>
                    <a:bodyPr/>
                    <a:lstStyle/>
                    <a:p>
                      <a:pPr algn="ctr"/>
                      <a:r>
                        <a:rPr lang="ro-RO" b="1" dirty="0">
                          <a:latin typeface="Times New Roman" panose="02020603050405020304" pitchFamily="18" charset="0"/>
                          <a:cs typeface="Times New Roman" panose="02020603050405020304" pitchFamily="18" charset="0"/>
                        </a:rPr>
                        <a:t>30</a:t>
                      </a:r>
                    </a:p>
                  </a:txBody>
                  <a:tcPr/>
                </a:tc>
                <a:tc>
                  <a:txBody>
                    <a:bodyPr/>
                    <a:lstStyle/>
                    <a:p>
                      <a:pPr algn="ctr"/>
                      <a:r>
                        <a:rPr lang="ro-RO" b="1" dirty="0">
                          <a:latin typeface="Times New Roman" panose="02020603050405020304" pitchFamily="18" charset="0"/>
                          <a:cs typeface="Times New Roman" panose="02020603050405020304" pitchFamily="18" charset="0"/>
                        </a:rPr>
                        <a:t>17</a:t>
                      </a:r>
                    </a:p>
                  </a:txBody>
                  <a:tcPr/>
                </a:tc>
                <a:tc>
                  <a:txBody>
                    <a:bodyPr/>
                    <a:lstStyle/>
                    <a:p>
                      <a:pPr algn="ctr"/>
                      <a:r>
                        <a:rPr lang="ro-RO" b="1" dirty="0">
                          <a:latin typeface="Times New Roman" panose="02020603050405020304" pitchFamily="18" charset="0"/>
                          <a:cs typeface="Times New Roman" panose="02020603050405020304" pitchFamily="18" charset="0"/>
                        </a:rPr>
                        <a:t>4</a:t>
                      </a:r>
                    </a:p>
                  </a:txBody>
                  <a:tcPr/>
                </a:tc>
                <a:tc>
                  <a:txBody>
                    <a:bodyPr/>
                    <a:lstStyle/>
                    <a:p>
                      <a:pPr algn="ctr"/>
                      <a:r>
                        <a:rPr lang="ro-RO" b="1" dirty="0">
                          <a:latin typeface="Times New Roman" panose="02020603050405020304" pitchFamily="18" charset="0"/>
                          <a:cs typeface="Times New Roman" panose="02020603050405020304" pitchFamily="18" charset="0"/>
                        </a:rPr>
                        <a:t>5</a:t>
                      </a:r>
                    </a:p>
                  </a:txBody>
                  <a:tcPr/>
                </a:tc>
                <a:tc>
                  <a:txBody>
                    <a:bodyPr/>
                    <a:lstStyle/>
                    <a:p>
                      <a:pPr algn="ctr"/>
                      <a:r>
                        <a:rPr lang="ro-RO" b="1" dirty="0">
                          <a:latin typeface="Times New Roman" panose="02020603050405020304" pitchFamily="18" charset="0"/>
                          <a:cs typeface="Times New Roman" panose="02020603050405020304" pitchFamily="18" charset="0"/>
                        </a:rPr>
                        <a:t>4</a:t>
                      </a:r>
                    </a:p>
                    <a:p>
                      <a:pPr algn="ctr"/>
                      <a:endParaRPr lang="ro-RO"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95644460"/>
                  </a:ext>
                </a:extLst>
              </a:tr>
            </a:tbl>
          </a:graphicData>
        </a:graphic>
      </p:graphicFrame>
      <p:sp>
        <p:nvSpPr>
          <p:cNvPr id="5" name="CasetăText 4">
            <a:extLst>
              <a:ext uri="{FF2B5EF4-FFF2-40B4-BE49-F238E27FC236}">
                <a16:creationId xmlns:a16="http://schemas.microsoft.com/office/drawing/2014/main" id="{F05C2BE6-B5DD-42AD-B0FD-8CFBEA23E1DD}"/>
              </a:ext>
            </a:extLst>
          </p:cNvPr>
          <p:cNvSpPr txBox="1"/>
          <p:nvPr/>
        </p:nvSpPr>
        <p:spPr>
          <a:xfrm>
            <a:off x="1095021" y="4244622"/>
            <a:ext cx="10409591" cy="2246769"/>
          </a:xfrm>
          <a:prstGeom prst="rect">
            <a:avLst/>
          </a:prstGeom>
          <a:noFill/>
        </p:spPr>
        <p:txBody>
          <a:bodyPr wrap="square" rtlCol="0">
            <a:spAutoFit/>
          </a:bodyPr>
          <a:lstStyle/>
          <a:p>
            <a:r>
              <a:rPr lang="ro-RO" sz="3200" dirty="0">
                <a:latin typeface="Times New Roman" panose="02020603050405020304" pitchFamily="18" charset="0"/>
                <a:cs typeface="Times New Roman" panose="02020603050405020304" pitchFamily="18" charset="0"/>
              </a:rPr>
              <a:t>                                  Traseu educațional</a:t>
            </a:r>
          </a:p>
          <a:p>
            <a:r>
              <a:rPr lang="ro-RO" dirty="0">
                <a:latin typeface="Times New Roman" panose="02020603050405020304" pitchFamily="18" charset="0"/>
                <a:cs typeface="Times New Roman" panose="02020603050405020304" pitchFamily="18" charset="0"/>
              </a:rPr>
              <a:t>Candidați admiși la:</a:t>
            </a:r>
          </a:p>
          <a:p>
            <a:pPr marL="285750" indent="-285750">
              <a:buFontTx/>
              <a:buChar char="-"/>
            </a:pPr>
            <a:r>
              <a:rPr lang="ro-RO" dirty="0">
                <a:latin typeface="Times New Roman" panose="02020603050405020304" pitchFamily="18" charset="0"/>
                <a:cs typeface="Times New Roman" panose="02020603050405020304" pitchFamily="18" charset="0"/>
              </a:rPr>
              <a:t>Liceul Teoretic ,,Carol I” Fetești – 5 elevi   /    pe locuri de rromi – 3 elevi, pe locuri CES - 1</a:t>
            </a:r>
          </a:p>
          <a:p>
            <a:pPr marL="285750" indent="-285750">
              <a:buFontTx/>
              <a:buChar char="-"/>
            </a:pPr>
            <a:r>
              <a:rPr lang="ro-RO" dirty="0">
                <a:latin typeface="Times New Roman" panose="02020603050405020304" pitchFamily="18" charset="0"/>
                <a:cs typeface="Times New Roman" panose="02020603050405020304" pitchFamily="18" charset="0"/>
              </a:rPr>
              <a:t>Liceul Tehnologic de Industrie Alimentară Fetești – 7 elevi       /       pe locuri de rromi – 5 elevi</a:t>
            </a:r>
          </a:p>
          <a:p>
            <a:pPr marL="285750" indent="-285750">
              <a:buFontTx/>
              <a:buChar char="-"/>
            </a:pPr>
            <a:r>
              <a:rPr lang="ro-RO" dirty="0">
                <a:latin typeface="Times New Roman" panose="02020603050405020304" pitchFamily="18" charset="0"/>
                <a:cs typeface="Times New Roman" panose="02020603050405020304" pitchFamily="18" charset="0"/>
              </a:rPr>
              <a:t>Liceul Tehnologic ,,Anghel Saligny” Fetești – 4 elevi           /       pe locuri de rromi – 3 elevi</a:t>
            </a:r>
          </a:p>
          <a:p>
            <a:pPr marL="285750" indent="-285750">
              <a:buFontTx/>
              <a:buChar char="-"/>
            </a:pPr>
            <a:r>
              <a:rPr lang="ro-RO" dirty="0">
                <a:latin typeface="Times New Roman" panose="02020603050405020304" pitchFamily="18" charset="0"/>
                <a:cs typeface="Times New Roman" panose="02020603050405020304" pitchFamily="18" charset="0"/>
              </a:rPr>
              <a:t>Învățământ profesional – 14 elevi</a:t>
            </a:r>
          </a:p>
          <a:p>
            <a:endParaRPr lang="ro-RO"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55137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06947834-C363-415C-A328-1BFA069C3B9C}"/>
              </a:ext>
            </a:extLst>
          </p:cNvPr>
          <p:cNvSpPr>
            <a:spLocks noGrp="1"/>
          </p:cNvSpPr>
          <p:nvPr>
            <p:ph type="title"/>
          </p:nvPr>
        </p:nvSpPr>
        <p:spPr>
          <a:xfrm>
            <a:off x="2592924" y="624110"/>
            <a:ext cx="8911687" cy="1193402"/>
          </a:xfrm>
        </p:spPr>
        <p:txBody>
          <a:bodyPr/>
          <a:lstStyle/>
          <a:p>
            <a:r>
              <a:rPr lang="ro-RO" dirty="0">
                <a:latin typeface="Times New Roman" panose="02020603050405020304" pitchFamily="18" charset="0"/>
                <a:cs typeface="Times New Roman" panose="02020603050405020304" pitchFamily="18" charset="0"/>
              </a:rPr>
              <a:t>               Activitatea cadrelor didactice</a:t>
            </a:r>
            <a:br>
              <a:rPr lang="ro-RO" dirty="0">
                <a:latin typeface="Times New Roman" panose="02020603050405020304" pitchFamily="18" charset="0"/>
                <a:cs typeface="Times New Roman" panose="02020603050405020304" pitchFamily="18" charset="0"/>
              </a:rPr>
            </a:br>
            <a:r>
              <a:rPr lang="ro-RO" sz="2400" dirty="0">
                <a:latin typeface="Times New Roman" panose="02020603050405020304" pitchFamily="18" charset="0"/>
                <a:cs typeface="Times New Roman" panose="02020603050405020304" pitchFamily="18" charset="0"/>
              </a:rPr>
              <a:t>- situații de învățare, metode și mijloace, rigurozitate științifică</a:t>
            </a:r>
          </a:p>
        </p:txBody>
      </p:sp>
      <p:sp>
        <p:nvSpPr>
          <p:cNvPr id="4" name="Substituent conținut 3">
            <a:extLst>
              <a:ext uri="{FF2B5EF4-FFF2-40B4-BE49-F238E27FC236}">
                <a16:creationId xmlns:a16="http://schemas.microsoft.com/office/drawing/2014/main" id="{E3C1054E-BD39-4BC0-A5A8-24EE499BE001}"/>
              </a:ext>
            </a:extLst>
          </p:cNvPr>
          <p:cNvSpPr>
            <a:spLocks noGrp="1"/>
          </p:cNvSpPr>
          <p:nvPr>
            <p:ph sz="half" idx="2"/>
          </p:nvPr>
        </p:nvSpPr>
        <p:spPr>
          <a:xfrm>
            <a:off x="1614311" y="2427111"/>
            <a:ext cx="5343064" cy="4229042"/>
          </a:xfrm>
        </p:spPr>
        <p:txBody>
          <a:bodyPr/>
          <a:lstStyle/>
          <a:p>
            <a:r>
              <a:rPr lang="ro-RO" dirty="0">
                <a:latin typeface="Times New Roman" panose="02020603050405020304" pitchFamily="18" charset="0"/>
                <a:cs typeface="Times New Roman" panose="02020603050405020304" pitchFamily="18" charset="0"/>
              </a:rPr>
              <a:t>Pregătirea științifică a cadrelor didactice – foarte bună.</a:t>
            </a:r>
          </a:p>
          <a:p>
            <a:r>
              <a:rPr lang="ro-RO" dirty="0">
                <a:latin typeface="Times New Roman" panose="02020603050405020304" pitchFamily="18" charset="0"/>
                <a:cs typeface="Times New Roman" panose="02020603050405020304" pitchFamily="18" charset="0"/>
              </a:rPr>
              <a:t>Metode de predare-învățare – predominant activ-participative.</a:t>
            </a:r>
          </a:p>
          <a:p>
            <a:r>
              <a:rPr lang="ro-RO" dirty="0">
                <a:latin typeface="Times New Roman" panose="02020603050405020304" pitchFamily="18" charset="0"/>
                <a:cs typeface="Times New Roman" panose="02020603050405020304" pitchFamily="18" charset="0"/>
              </a:rPr>
              <a:t>Aplicarea cunoștințelor dobândite la cursurile de perfecționare în procesul instructiv-educativ – în mod continuu.</a:t>
            </a:r>
          </a:p>
          <a:p>
            <a:r>
              <a:rPr lang="ro-RO" dirty="0">
                <a:latin typeface="Times New Roman" panose="02020603050405020304" pitchFamily="18" charset="0"/>
                <a:cs typeface="Times New Roman" panose="02020603050405020304" pitchFamily="18" charset="0"/>
              </a:rPr>
              <a:t>Mijloace de evaluare variate – inițială, formativă, sumativă, referate, </a:t>
            </a:r>
            <a:r>
              <a:rPr lang="ro-RO" dirty="0" err="1">
                <a:latin typeface="Times New Roman" panose="02020603050405020304" pitchFamily="18" charset="0"/>
                <a:cs typeface="Times New Roman" panose="02020603050405020304" pitchFamily="18" charset="0"/>
              </a:rPr>
              <a:t>miniproiecte</a:t>
            </a:r>
            <a:r>
              <a:rPr lang="ro-RO" dirty="0">
                <a:latin typeface="Times New Roman" panose="02020603050405020304" pitchFamily="18" charset="0"/>
                <a:cs typeface="Times New Roman" panose="02020603050405020304" pitchFamily="18" charset="0"/>
              </a:rPr>
              <a:t>, portofolii.</a:t>
            </a:r>
          </a:p>
        </p:txBody>
      </p:sp>
      <p:sp>
        <p:nvSpPr>
          <p:cNvPr id="6" name="Substituent conținut 5">
            <a:extLst>
              <a:ext uri="{FF2B5EF4-FFF2-40B4-BE49-F238E27FC236}">
                <a16:creationId xmlns:a16="http://schemas.microsoft.com/office/drawing/2014/main" id="{03723A74-B0E8-4961-B7A1-4BB2A38F3480}"/>
              </a:ext>
            </a:extLst>
          </p:cNvPr>
          <p:cNvSpPr>
            <a:spLocks noGrp="1"/>
          </p:cNvSpPr>
          <p:nvPr>
            <p:ph sz="quarter" idx="4"/>
          </p:nvPr>
        </p:nvSpPr>
        <p:spPr>
          <a:xfrm>
            <a:off x="6957375" y="2427111"/>
            <a:ext cx="5020136" cy="3806780"/>
          </a:xfrm>
        </p:spPr>
        <p:txBody>
          <a:bodyPr/>
          <a:lstStyle/>
          <a:p>
            <a:r>
              <a:rPr lang="ro-RO" dirty="0">
                <a:latin typeface="Times New Roman" panose="02020603050405020304" pitchFamily="18" charset="0"/>
                <a:cs typeface="Times New Roman" panose="02020603050405020304" pitchFamily="18" charset="0"/>
              </a:rPr>
              <a:t>Realizarea de expoziții, panouri – permanent sau periodic, în funcție de calendarul activităților educative și de participarea la proiecte.</a:t>
            </a:r>
          </a:p>
          <a:p>
            <a:r>
              <a:rPr lang="ro-RO" dirty="0">
                <a:latin typeface="Times New Roman" panose="02020603050405020304" pitchFamily="18" charset="0"/>
                <a:cs typeface="Times New Roman" panose="02020603050405020304" pitchFamily="18" charset="0"/>
              </a:rPr>
              <a:t>Folosirea informatizării în procesul instructiv-educativ.</a:t>
            </a:r>
          </a:p>
          <a:p>
            <a:r>
              <a:rPr lang="ro-RO" dirty="0">
                <a:latin typeface="Times New Roman" panose="02020603050405020304" pitchFamily="18" charset="0"/>
                <a:cs typeface="Times New Roman" panose="02020603050405020304" pitchFamily="18" charset="0"/>
              </a:rPr>
              <a:t>Participarea la concursuri școlare și extrașcolare.</a:t>
            </a:r>
          </a:p>
        </p:txBody>
      </p:sp>
    </p:spTree>
    <p:extLst>
      <p:ext uri="{BB962C8B-B14F-4D97-AF65-F5344CB8AC3E}">
        <p14:creationId xmlns:p14="http://schemas.microsoft.com/office/powerpoint/2010/main" val="17998261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0E25486-630C-4B5E-9EDF-0618AEAE7A69}"/>
              </a:ext>
            </a:extLst>
          </p:cNvPr>
          <p:cNvSpPr>
            <a:spLocks noGrp="1"/>
          </p:cNvSpPr>
          <p:nvPr>
            <p:ph type="title"/>
          </p:nvPr>
        </p:nvSpPr>
        <p:spPr/>
        <p:txBody>
          <a:bodyPr/>
          <a:lstStyle/>
          <a:p>
            <a:pPr algn="ctr"/>
            <a:r>
              <a:rPr lang="ro-RO" dirty="0">
                <a:latin typeface="Times New Roman" panose="02020603050405020304" pitchFamily="18" charset="0"/>
                <a:cs typeface="Times New Roman" panose="02020603050405020304" pitchFamily="18" charset="0"/>
              </a:rPr>
              <a:t>Aplicarea principiilor organizatorice în realizarea procesului de învățământ</a:t>
            </a:r>
          </a:p>
        </p:txBody>
      </p:sp>
      <p:sp>
        <p:nvSpPr>
          <p:cNvPr id="3" name="Substituent conținut 2">
            <a:extLst>
              <a:ext uri="{FF2B5EF4-FFF2-40B4-BE49-F238E27FC236}">
                <a16:creationId xmlns:a16="http://schemas.microsoft.com/office/drawing/2014/main" id="{99829AD0-D67A-4936-AAE9-848FDDA9B33D}"/>
              </a:ext>
            </a:extLst>
          </p:cNvPr>
          <p:cNvSpPr>
            <a:spLocks noGrp="1"/>
          </p:cNvSpPr>
          <p:nvPr>
            <p:ph idx="1"/>
          </p:nvPr>
        </p:nvSpPr>
        <p:spPr>
          <a:xfrm>
            <a:off x="2589212" y="2404532"/>
            <a:ext cx="8440032" cy="3506689"/>
          </a:xfrm>
        </p:spPr>
        <p:txBody>
          <a:bodyPr/>
          <a:lstStyle/>
          <a:p>
            <a:r>
              <a:rPr lang="ro-RO" sz="1800" dirty="0">
                <a:solidFill>
                  <a:srgbClr val="2E2B1F"/>
                </a:solidFill>
                <a:effectLst/>
                <a:latin typeface="Candara" panose="020E0502030303020204" pitchFamily="34"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S-a realizat urmărindu-se atingerea obiectivelor</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cuprinse</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în</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documentele</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de</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planificare,</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prin</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utilizarea optimă a resurselor umane, materiale</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și</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financiare,</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printr-o</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bună</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relație</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cu</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ceilalți</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factori</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de</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educație</a:t>
            </a:r>
            <a:r>
              <a:rPr lang="ro-RO" sz="2400" spc="2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de</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la nivel</a:t>
            </a:r>
            <a:r>
              <a:rPr lang="ro-RO" sz="2400" spc="1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local</a:t>
            </a:r>
            <a:r>
              <a:rPr lang="ro-RO" sz="2400" spc="-10" dirty="0">
                <a:solidFill>
                  <a:srgbClr val="2E2B1F"/>
                </a:solidFill>
                <a:latin typeface="Times New Roman" panose="02020603050405020304" pitchFamily="18" charset="0"/>
                <a:ea typeface="Times New Roman" panose="02020603050405020304" pitchFamily="18" charset="0"/>
                <a:cs typeface="Times New Roman" panose="02020603050405020304" pitchFamily="18" charset="0"/>
              </a:rPr>
              <a:t>, județean, </a:t>
            </a:r>
            <a:r>
              <a:rPr lang="ro-RO" sz="2400" spc="-5"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400" dirty="0">
                <a:solidFill>
                  <a:srgbClr val="2E2B1F"/>
                </a:solidFill>
                <a:effectLst/>
                <a:latin typeface="Times New Roman" panose="02020603050405020304" pitchFamily="18" charset="0"/>
                <a:ea typeface="Times New Roman" panose="02020603050405020304" pitchFamily="18" charset="0"/>
                <a:cs typeface="Times New Roman" panose="02020603050405020304" pitchFamily="18" charset="0"/>
              </a:rPr>
              <a:t>național.</a:t>
            </a:r>
            <a:r>
              <a:rPr lang="ro-RO" sz="240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7486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F7CAE60A-D720-4521-9888-76C7740F7FDE}"/>
              </a:ext>
            </a:extLst>
          </p:cNvPr>
          <p:cNvSpPr>
            <a:spLocks noGrp="1"/>
          </p:cNvSpPr>
          <p:nvPr>
            <p:ph type="title"/>
          </p:nvPr>
        </p:nvSpPr>
        <p:spPr>
          <a:xfrm>
            <a:off x="1693333" y="624110"/>
            <a:ext cx="10114845" cy="1136957"/>
          </a:xfrm>
        </p:spPr>
        <p:txBody>
          <a:bodyPr>
            <a:noAutofit/>
          </a:bodyPr>
          <a:lstStyle/>
          <a:p>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Oferta</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educațională</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pentru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anul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școlar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2022-2023 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fost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discutată</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aprobată</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cadrul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ședințelor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comisiilor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“LIMBĂ ȘI COMUNICARE”</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“MATEMATICĂ ȘI ȘTIINȚE”</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În cadrul ședințelor cu părinții preșcolarilor din grupele mari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aprobată</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ședința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Consiliului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Administrație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din data de 19.01.2022,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după</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cum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urmează</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br>
              <a:rPr lang="ro-RO"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ro-RO" sz="1800" dirty="0">
              <a:latin typeface="Times New Roman" panose="02020603050405020304" pitchFamily="18" charset="0"/>
              <a:cs typeface="Times New Roman" panose="02020603050405020304" pitchFamily="18" charset="0"/>
            </a:endParaRPr>
          </a:p>
        </p:txBody>
      </p:sp>
      <p:sp>
        <p:nvSpPr>
          <p:cNvPr id="3" name="Substituent conținut 2">
            <a:extLst>
              <a:ext uri="{FF2B5EF4-FFF2-40B4-BE49-F238E27FC236}">
                <a16:creationId xmlns:a16="http://schemas.microsoft.com/office/drawing/2014/main" id="{576C842C-856A-4A47-B994-0F676AF585C7}"/>
              </a:ext>
            </a:extLst>
          </p:cNvPr>
          <p:cNvSpPr>
            <a:spLocks noGrp="1"/>
          </p:cNvSpPr>
          <p:nvPr>
            <p:ph idx="1"/>
          </p:nvPr>
        </p:nvSpPr>
        <p:spPr>
          <a:xfrm>
            <a:off x="1038577" y="1998134"/>
            <a:ext cx="10769601" cy="4662310"/>
          </a:xfrm>
        </p:spPr>
        <p:txBody>
          <a:bodyPr>
            <a:normAutofit fontScale="40000" lnSpcReduction="20000"/>
          </a:bodyPr>
          <a:lstStyle/>
          <a:p>
            <a:pPr marL="0" indent="0">
              <a:buNone/>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t>
            </a:r>
            <a:r>
              <a:rPr lang="ro-RO"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 și </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o-RO"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o-RO"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o-RO"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r>
              <a:rPr lang="ro-RO" sz="6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Curcubeul sentimentelor</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6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opțional</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6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intregrat</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o-RO"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t>
            </a:r>
            <a:r>
              <a:rPr lang="ro-RO"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 </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 </a:t>
            </a:r>
            <a:r>
              <a:rPr lang="ro-RO"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și VI B</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o-RO"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6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Matematică</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6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educație</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6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pentru</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6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cunoaștere</a:t>
            </a:r>
            <a:r>
              <a:rPr lang="en-US"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optional </a:t>
            </a:r>
            <a:r>
              <a:rPr lang="en-US" sz="6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integrat</a:t>
            </a:r>
            <a:endParaRPr lang="ro-RO"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nSpc>
                <a:spcPct val="115000"/>
              </a:lnSpc>
              <a:spcAft>
                <a:spcPts val="1000"/>
              </a:spcAft>
              <a:buNone/>
            </a:pPr>
            <a:r>
              <a:rPr lang="en-US" sz="64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Grupa</a:t>
            </a:r>
            <a:r>
              <a:rPr lang="en-US" sz="6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64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mare”B</a:t>
            </a:r>
            <a:r>
              <a:rPr lang="en-US" sz="6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-,,De la  </a:t>
            </a:r>
            <a:r>
              <a:rPr lang="en-US" sz="64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joc</a:t>
            </a:r>
            <a:r>
              <a:rPr lang="en-US" sz="6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la </a:t>
            </a:r>
            <a:r>
              <a:rPr lang="en-US" sz="64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educație</a:t>
            </a:r>
            <a:r>
              <a:rPr lang="en-US" sz="6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64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financiară</a:t>
            </a:r>
            <a:r>
              <a:rPr lang="en-US" sz="6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6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o-RO" sz="6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o-RO" sz="45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Pregătire suplimentară a elevilor</a:t>
            </a:r>
          </a:p>
          <a:p>
            <a:pPr marL="0" indent="0">
              <a:buNone/>
            </a:pP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Au</a:t>
            </a:r>
            <a:r>
              <a:rPr lang="ro-RO" sz="4500" spc="1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fost</a:t>
            </a:r>
            <a:r>
              <a:rPr lang="ro-RO" sz="4500" spc="-2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realizate,</a:t>
            </a:r>
            <a:r>
              <a:rPr lang="ro-RO" sz="4500" spc="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săptămânal,</a:t>
            </a:r>
            <a:r>
              <a:rPr lang="ro-RO" sz="4500" spc="1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ore</a:t>
            </a:r>
            <a:r>
              <a:rPr lang="ro-RO" sz="4500" spc="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a:t>
            </a:r>
            <a:r>
              <a:rPr lang="ro-RO" sz="4500" spc="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pregătire</a:t>
            </a:r>
            <a:r>
              <a:rPr lang="ro-RO" sz="4500" spc="-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suplimentară</a:t>
            </a:r>
            <a:r>
              <a:rPr lang="ro-RO" sz="4500" spc="3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pentru:</a:t>
            </a:r>
            <a:endPar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1039495">
              <a:lnSpc>
                <a:spcPts val="1865"/>
              </a:lnSpc>
            </a:pPr>
            <a:r>
              <a:rPr lang="ro-RO" sz="4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Evaluare</a:t>
            </a:r>
            <a:r>
              <a:rPr lang="ro-RO" sz="4500" b="1" spc="-2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națională</a:t>
            </a:r>
            <a:r>
              <a:rPr lang="ro-RO" sz="4500" b="1" spc="-1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clasa a VIII-a</a:t>
            </a:r>
            <a:r>
              <a:rPr lang="ro-RO" sz="4500" b="1" spc="1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1">
              <a:lnSpc>
                <a:spcPts val="1920"/>
              </a:lnSpc>
              <a:buFont typeface="Arial" panose="020B0604020202020204" pitchFamily="34" charset="0"/>
              <a:buChar char="•"/>
              <a:tabLst>
                <a:tab pos="979170" algn="l"/>
              </a:tabLst>
            </a:pP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matematică:</a:t>
            </a:r>
            <a:r>
              <a:rPr lang="ro-RO" sz="4500" spc="-3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prof. Țurcanu Paulina</a:t>
            </a:r>
            <a:endPar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1">
              <a:lnSpc>
                <a:spcPts val="1920"/>
              </a:lnSpc>
              <a:buFont typeface="Arial" panose="020B0604020202020204" pitchFamily="34" charset="0"/>
              <a:buChar char="•"/>
              <a:tabLst>
                <a:tab pos="979170" algn="l"/>
              </a:tabLst>
            </a:pP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limba română: prof. </a:t>
            </a:r>
            <a:r>
              <a:rPr lang="ro-RO" sz="45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Dobrovolschi</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Ionela și prof. Neagu Măriuța</a:t>
            </a:r>
            <a:endParaRPr lang="ro-RO" sz="45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lvl="1">
              <a:lnSpc>
                <a:spcPts val="1920"/>
              </a:lnSpc>
              <a:buFont typeface="Arial" panose="020B0604020202020204" pitchFamily="34" charset="0"/>
              <a:buChar char="•"/>
              <a:tabLst>
                <a:tab pos="979170" algn="l"/>
              </a:tabLst>
            </a:pPr>
            <a:endParaRPr lang="ro-RO" sz="4500" spc="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927735" marR="1122045" indent="-222885" algn="just">
              <a:lnSpc>
                <a:spcPct val="68000"/>
              </a:lnSpc>
              <a:spcBef>
                <a:spcPts val="330"/>
              </a:spcBef>
              <a:spcAft>
                <a:spcPts val="0"/>
              </a:spcAft>
            </a:pPr>
            <a:r>
              <a:rPr lang="ro-RO" sz="4500" spc="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b="1" spc="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Pregătire </a:t>
            </a:r>
            <a:r>
              <a:rPr lang="ro-RO" sz="4500" b="1" spc="5"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remedială</a:t>
            </a:r>
            <a:r>
              <a:rPr lang="ro-RO" sz="4500" b="1" spc="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z="4500" spc="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ro-RO" sz="4500" spc="40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fost</a:t>
            </a:r>
            <a:r>
              <a:rPr lang="ro-RO" sz="4500" spc="-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adaptat</a:t>
            </a:r>
            <a:r>
              <a:rPr lang="ro-RO" sz="4500" spc="-1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curriculum-</a:t>
            </a:r>
            <a:r>
              <a:rPr lang="ro-RO" sz="45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t>
            </a:r>
            <a:r>
              <a:rPr lang="ro-RO" sz="4500" spc="2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ro-RO" sz="4500" spc="-1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elevii</a:t>
            </a:r>
            <a:r>
              <a:rPr lang="ro-RO" sz="4500" spc="-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cu</a:t>
            </a:r>
            <a:r>
              <a:rPr lang="ro-RO" sz="4500" spc="1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C.E.S.</a:t>
            </a:r>
            <a:r>
              <a:rPr lang="ro-RO" sz="4500" spc="-1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care</a:t>
            </a:r>
            <a:r>
              <a:rPr lang="ro-RO" sz="4500" spc="-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au primit această recomandare.</a:t>
            </a:r>
            <a:endPar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704850" marR="1122045" indent="0" algn="just">
              <a:lnSpc>
                <a:spcPct val="68000"/>
              </a:lnSpc>
              <a:spcBef>
                <a:spcPts val="330"/>
              </a:spcBef>
              <a:spcAft>
                <a:spcPts val="0"/>
              </a:spcAft>
              <a:buNone/>
            </a:pPr>
            <a:endPar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927735" marR="1122045" indent="-222885" algn="just">
              <a:lnSpc>
                <a:spcPct val="68000"/>
              </a:lnSpc>
              <a:spcBef>
                <a:spcPts val="330"/>
              </a:spcBef>
            </a:pP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Pentru </a:t>
            </a:r>
            <a:r>
              <a:rPr lang="ro-RO" sz="4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concursuri și olimpiade</a:t>
            </a:r>
            <a:r>
              <a:rPr lang="ro-RO" sz="45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o-RO" sz="4500" spc="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4500" spc="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toate cadrele didactice.</a:t>
            </a:r>
          </a:p>
          <a:p>
            <a:pPr marL="704850" marR="1122045" indent="0" algn="just">
              <a:lnSpc>
                <a:spcPct val="68000"/>
              </a:lnSpc>
              <a:spcBef>
                <a:spcPts val="330"/>
              </a:spcBef>
              <a:spcAft>
                <a:spcPts val="0"/>
              </a:spcAft>
              <a:buNone/>
            </a:pPr>
            <a:endParaRPr lang="ro-RO" sz="5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ro-RO" sz="5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8891797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AB01F512-DFA8-489E-B553-4A4AE499D623}"/>
              </a:ext>
            </a:extLst>
          </p:cNvPr>
          <p:cNvSpPr>
            <a:spLocks noGrp="1"/>
          </p:cNvSpPr>
          <p:nvPr>
            <p:ph type="title"/>
          </p:nvPr>
        </p:nvSpPr>
        <p:spPr>
          <a:xfrm>
            <a:off x="1738489" y="624110"/>
            <a:ext cx="9766123" cy="1280890"/>
          </a:xfrm>
        </p:spPr>
        <p:txBody>
          <a:bodyPr/>
          <a:lstStyle/>
          <a:p>
            <a:pPr algn="ctr"/>
            <a:r>
              <a:rPr lang="ro-RO" dirty="0">
                <a:latin typeface="Times New Roman" panose="02020603050405020304" pitchFamily="18" charset="0"/>
                <a:cs typeface="Times New Roman" panose="02020603050405020304" pitchFamily="18" charset="0"/>
              </a:rPr>
              <a:t>Orientarea școlară și profesională a fost realizată prin:</a:t>
            </a:r>
          </a:p>
        </p:txBody>
      </p:sp>
      <p:sp>
        <p:nvSpPr>
          <p:cNvPr id="3" name="Substituent conținut 2">
            <a:extLst>
              <a:ext uri="{FF2B5EF4-FFF2-40B4-BE49-F238E27FC236}">
                <a16:creationId xmlns:a16="http://schemas.microsoft.com/office/drawing/2014/main" id="{F3FE5FD8-038F-4470-BE55-D8EE461313FA}"/>
              </a:ext>
            </a:extLst>
          </p:cNvPr>
          <p:cNvSpPr>
            <a:spLocks noGrp="1"/>
          </p:cNvSpPr>
          <p:nvPr>
            <p:ph idx="1"/>
          </p:nvPr>
        </p:nvSpPr>
        <p:spPr/>
        <p:txBody>
          <a:bodyPr>
            <a:normAutofit/>
          </a:bodyPr>
          <a:lstStyle/>
          <a:p>
            <a:r>
              <a:rPr lang="ro-RO" sz="2000" dirty="0">
                <a:solidFill>
                  <a:schemeClr val="tx1"/>
                </a:solidFill>
                <a:latin typeface="Times New Roman" panose="02020603050405020304" pitchFamily="18" charset="0"/>
                <a:cs typeface="Times New Roman" panose="02020603050405020304" pitchFamily="18" charset="0"/>
              </a:rPr>
              <a:t>Ore de consiliere.</a:t>
            </a:r>
          </a:p>
          <a:p>
            <a:r>
              <a:rPr lang="ro-RO" sz="2000" dirty="0">
                <a:solidFill>
                  <a:schemeClr val="tx1"/>
                </a:solidFill>
                <a:latin typeface="Times New Roman" panose="02020603050405020304" pitchFamily="18" charset="0"/>
                <a:cs typeface="Times New Roman" panose="02020603050405020304" pitchFamily="18" charset="0"/>
              </a:rPr>
              <a:t>Consultații cu elevii și părinții claselor a IV-a și a VIII –a.</a:t>
            </a:r>
          </a:p>
          <a:p>
            <a:r>
              <a:rPr lang="ro-RO" sz="2000" dirty="0">
                <a:solidFill>
                  <a:schemeClr val="tx1"/>
                </a:solidFill>
                <a:latin typeface="Times New Roman" panose="02020603050405020304" pitchFamily="18" charset="0"/>
                <a:cs typeface="Times New Roman" panose="02020603050405020304" pitchFamily="18" charset="0"/>
              </a:rPr>
              <a:t>Participarea consilierului școlar la orele de dirigenție.</a:t>
            </a:r>
          </a:p>
          <a:p>
            <a:r>
              <a:rPr lang="ro-RO" sz="2000" dirty="0">
                <a:solidFill>
                  <a:schemeClr val="tx1"/>
                </a:solidFill>
                <a:latin typeface="Times New Roman" panose="02020603050405020304" pitchFamily="18" charset="0"/>
                <a:cs typeface="Times New Roman" panose="02020603050405020304" pitchFamily="18" charset="0"/>
              </a:rPr>
              <a:t>Consilierea elevilor pentru alegerea unei opțiuni adecvate profilului lor psihologic și competențelor.</a:t>
            </a:r>
          </a:p>
          <a:p>
            <a:r>
              <a:rPr lang="ro-RO" sz="2000" dirty="0">
                <a:solidFill>
                  <a:schemeClr val="tx1"/>
                </a:solidFill>
                <a:latin typeface="Times New Roman" panose="02020603050405020304" pitchFamily="18" charset="0"/>
                <a:cs typeface="Times New Roman" panose="02020603050405020304" pitchFamily="18" charset="0"/>
              </a:rPr>
              <a:t>Întâlniri între elevi, părinți, diriginți, directori.</a:t>
            </a:r>
          </a:p>
          <a:p>
            <a:r>
              <a:rPr lang="ro-RO" sz="2000" dirty="0">
                <a:solidFill>
                  <a:schemeClr val="tx1"/>
                </a:solidFill>
                <a:latin typeface="Times New Roman" panose="02020603050405020304" pitchFamily="18" charset="0"/>
                <a:cs typeface="Times New Roman" panose="02020603050405020304" pitchFamily="18" charset="0"/>
              </a:rPr>
              <a:t>Vizite la liceele din oraș.</a:t>
            </a:r>
          </a:p>
        </p:txBody>
      </p:sp>
    </p:spTree>
    <p:extLst>
      <p:ext uri="{BB962C8B-B14F-4D97-AF65-F5344CB8AC3E}">
        <p14:creationId xmlns:p14="http://schemas.microsoft.com/office/powerpoint/2010/main" val="7203220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761022C-F4F4-43BE-8DA7-189EC767166B}"/>
              </a:ext>
            </a:extLst>
          </p:cNvPr>
          <p:cNvSpPr>
            <a:spLocks noGrp="1"/>
          </p:cNvSpPr>
          <p:nvPr>
            <p:ph type="title"/>
          </p:nvPr>
        </p:nvSpPr>
        <p:spPr>
          <a:xfrm>
            <a:off x="4007556" y="624110"/>
            <a:ext cx="7497055" cy="753131"/>
          </a:xfrm>
        </p:spPr>
        <p:txBody>
          <a:bodyPr/>
          <a:lstStyle/>
          <a:p>
            <a:r>
              <a:rPr lang="ro-RO" dirty="0">
                <a:latin typeface="Times New Roman" panose="02020603050405020304" pitchFamily="18" charset="0"/>
                <a:cs typeface="Times New Roman" panose="02020603050405020304" pitchFamily="18" charset="0"/>
              </a:rPr>
              <a:t>    Concursuri școlare</a:t>
            </a:r>
            <a:endParaRPr lang="ro-RO" dirty="0"/>
          </a:p>
        </p:txBody>
      </p:sp>
      <p:graphicFrame>
        <p:nvGraphicFramePr>
          <p:cNvPr id="5" name="Tabel 5">
            <a:extLst>
              <a:ext uri="{FF2B5EF4-FFF2-40B4-BE49-F238E27FC236}">
                <a16:creationId xmlns:a16="http://schemas.microsoft.com/office/drawing/2014/main" id="{C68CE880-37EF-9E6A-B198-62E7F8153C27}"/>
              </a:ext>
            </a:extLst>
          </p:cNvPr>
          <p:cNvGraphicFramePr>
            <a:graphicFrameLocks noGrp="1"/>
          </p:cNvGraphicFramePr>
          <p:nvPr>
            <p:extLst>
              <p:ext uri="{D42A27DB-BD31-4B8C-83A1-F6EECF244321}">
                <p14:modId xmlns:p14="http://schemas.microsoft.com/office/powerpoint/2010/main" val="1547143578"/>
              </p:ext>
            </p:extLst>
          </p:nvPr>
        </p:nvGraphicFramePr>
        <p:xfrm>
          <a:off x="875898" y="1387358"/>
          <a:ext cx="11059427" cy="5338354"/>
        </p:xfrm>
        <a:graphic>
          <a:graphicData uri="http://schemas.openxmlformats.org/drawingml/2006/table">
            <a:tbl>
              <a:tblPr firstRow="1" bandRow="1">
                <a:tableStyleId>{5C22544A-7EE6-4342-B048-85BDC9FD1C3A}</a:tableStyleId>
              </a:tblPr>
              <a:tblGrid>
                <a:gridCol w="2566581">
                  <a:extLst>
                    <a:ext uri="{9D8B030D-6E8A-4147-A177-3AD203B41FA5}">
                      <a16:colId xmlns:a16="http://schemas.microsoft.com/office/drawing/2014/main" val="1852387628"/>
                    </a:ext>
                  </a:extLst>
                </a:gridCol>
                <a:gridCol w="2302212">
                  <a:extLst>
                    <a:ext uri="{9D8B030D-6E8A-4147-A177-3AD203B41FA5}">
                      <a16:colId xmlns:a16="http://schemas.microsoft.com/office/drawing/2014/main" val="2717310323"/>
                    </a:ext>
                  </a:extLst>
                </a:gridCol>
                <a:gridCol w="2280180">
                  <a:extLst>
                    <a:ext uri="{9D8B030D-6E8A-4147-A177-3AD203B41FA5}">
                      <a16:colId xmlns:a16="http://schemas.microsoft.com/office/drawing/2014/main" val="2658897117"/>
                    </a:ext>
                  </a:extLst>
                </a:gridCol>
                <a:gridCol w="2004797">
                  <a:extLst>
                    <a:ext uri="{9D8B030D-6E8A-4147-A177-3AD203B41FA5}">
                      <a16:colId xmlns:a16="http://schemas.microsoft.com/office/drawing/2014/main" val="598637050"/>
                    </a:ext>
                  </a:extLst>
                </a:gridCol>
                <a:gridCol w="1905657">
                  <a:extLst>
                    <a:ext uri="{9D8B030D-6E8A-4147-A177-3AD203B41FA5}">
                      <a16:colId xmlns:a16="http://schemas.microsoft.com/office/drawing/2014/main" val="3168967375"/>
                    </a:ext>
                  </a:extLst>
                </a:gridCol>
              </a:tblGrid>
              <a:tr h="299205">
                <a:tc>
                  <a:txBody>
                    <a:bodyPr/>
                    <a:lstStyle/>
                    <a:p>
                      <a:pPr algn="ctr"/>
                      <a:r>
                        <a:rPr lang="ro-RO" dirty="0">
                          <a:latin typeface="Times New Roman" panose="02020603050405020304" pitchFamily="18" charset="0"/>
                          <a:cs typeface="Times New Roman" panose="02020603050405020304" pitchFamily="18" charset="0"/>
                        </a:rPr>
                        <a:t>Concurs</a:t>
                      </a:r>
                    </a:p>
                  </a:txBody>
                  <a:tcPr/>
                </a:tc>
                <a:tc>
                  <a:txBody>
                    <a:bodyPr/>
                    <a:lstStyle/>
                    <a:p>
                      <a:pPr algn="ctr"/>
                      <a:r>
                        <a:rPr lang="ro-RO" dirty="0">
                          <a:latin typeface="Times New Roman" panose="02020603050405020304" pitchFamily="18" charset="0"/>
                          <a:cs typeface="Times New Roman" panose="02020603050405020304" pitchFamily="18" charset="0"/>
                        </a:rPr>
                        <a:t>Premiul I</a:t>
                      </a:r>
                    </a:p>
                  </a:txBody>
                  <a:tcPr/>
                </a:tc>
                <a:tc>
                  <a:txBody>
                    <a:bodyPr/>
                    <a:lstStyle/>
                    <a:p>
                      <a:pPr algn="ctr"/>
                      <a:r>
                        <a:rPr lang="ro-RO" dirty="0">
                          <a:latin typeface="Times New Roman" panose="02020603050405020304" pitchFamily="18" charset="0"/>
                          <a:cs typeface="Times New Roman" panose="02020603050405020304" pitchFamily="18" charset="0"/>
                        </a:rPr>
                        <a:t>Premiul II</a:t>
                      </a:r>
                    </a:p>
                  </a:txBody>
                  <a:tcPr/>
                </a:tc>
                <a:tc>
                  <a:txBody>
                    <a:bodyPr/>
                    <a:lstStyle/>
                    <a:p>
                      <a:pPr algn="ctr"/>
                      <a:r>
                        <a:rPr lang="ro-RO" dirty="0">
                          <a:latin typeface="Times New Roman" panose="02020603050405020304" pitchFamily="18" charset="0"/>
                          <a:cs typeface="Times New Roman" panose="02020603050405020304" pitchFamily="18" charset="0"/>
                        </a:rPr>
                        <a:t>Premiul III</a:t>
                      </a:r>
                    </a:p>
                  </a:txBody>
                  <a:tcPr/>
                </a:tc>
                <a:tc>
                  <a:txBody>
                    <a:bodyPr/>
                    <a:lstStyle/>
                    <a:p>
                      <a:pPr algn="ctr"/>
                      <a:r>
                        <a:rPr lang="ro-RO" dirty="0">
                          <a:latin typeface="Times New Roman" panose="02020603050405020304" pitchFamily="18" charset="0"/>
                          <a:cs typeface="Times New Roman" panose="02020603050405020304" pitchFamily="18" charset="0"/>
                        </a:rPr>
                        <a:t>Mențiune</a:t>
                      </a:r>
                    </a:p>
                  </a:txBody>
                  <a:tcPr/>
                </a:tc>
                <a:extLst>
                  <a:ext uri="{0D108BD9-81ED-4DB2-BD59-A6C34878D82A}">
                    <a16:rowId xmlns:a16="http://schemas.microsoft.com/office/drawing/2014/main" val="2673926078"/>
                  </a:ext>
                </a:extLst>
              </a:tr>
              <a:tr h="423874">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Comper</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matematică</a:t>
                      </a:r>
                      <a:endParaRPr lang="ro-RO" sz="14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dirty="0">
                          <a:latin typeface="Times New Roman" panose="02020603050405020304" pitchFamily="18" charset="0"/>
                          <a:cs typeface="Times New Roman" panose="02020603050405020304" pitchFamily="18" charset="0"/>
                        </a:rPr>
                        <a:t>10</a:t>
                      </a:r>
                    </a:p>
                  </a:txBody>
                  <a:tcPr/>
                </a:tc>
                <a:tc>
                  <a:txBody>
                    <a:bodyPr/>
                    <a:lstStyle/>
                    <a:p>
                      <a:pPr algn="ctr"/>
                      <a:r>
                        <a:rPr lang="ro-RO" sz="1400" dirty="0">
                          <a:latin typeface="Times New Roman" panose="02020603050405020304" pitchFamily="18" charset="0"/>
                          <a:cs typeface="Times New Roman" panose="02020603050405020304" pitchFamily="18" charset="0"/>
                        </a:rPr>
                        <a:t>4</a:t>
                      </a:r>
                    </a:p>
                  </a:txBody>
                  <a:tcPr/>
                </a:tc>
                <a:tc>
                  <a:txBody>
                    <a:bodyPr/>
                    <a:lstStyle/>
                    <a:p>
                      <a:pPr algn="ctr"/>
                      <a:r>
                        <a:rPr lang="ro-RO" sz="1400" dirty="0">
                          <a:latin typeface="Times New Roman" panose="02020603050405020304" pitchFamily="18" charset="0"/>
                          <a:cs typeface="Times New Roman" panose="02020603050405020304" pitchFamily="18" charset="0"/>
                        </a:rPr>
                        <a:t>5</a:t>
                      </a:r>
                    </a:p>
                  </a:txBody>
                  <a:tcPr/>
                </a:tc>
                <a:tc>
                  <a:txBody>
                    <a:bodyPr/>
                    <a:lstStyle/>
                    <a:p>
                      <a:pPr algn="ctr"/>
                      <a:r>
                        <a:rPr lang="ro-RO" sz="1400" dirty="0">
                          <a:latin typeface="Times New Roman" panose="02020603050405020304" pitchFamily="18" charset="0"/>
                          <a:cs typeface="Times New Roman" panose="02020603050405020304" pitchFamily="18" charset="0"/>
                        </a:rPr>
                        <a:t>5</a:t>
                      </a:r>
                    </a:p>
                  </a:txBody>
                  <a:tcPr/>
                </a:tc>
                <a:extLst>
                  <a:ext uri="{0D108BD9-81ED-4DB2-BD59-A6C34878D82A}">
                    <a16:rowId xmlns:a16="http://schemas.microsoft.com/office/drawing/2014/main" val="2606942461"/>
                  </a:ext>
                </a:extLst>
              </a:tr>
              <a:tr h="59841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Comper</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limba</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literatura</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română</a:t>
                      </a:r>
                      <a:endParaRPr lang="ro-RO" sz="14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dirty="0">
                          <a:latin typeface="Times New Roman" panose="02020603050405020304" pitchFamily="18" charset="0"/>
                          <a:cs typeface="Times New Roman" panose="02020603050405020304" pitchFamily="18" charset="0"/>
                        </a:rPr>
                        <a:t>12</a:t>
                      </a:r>
                    </a:p>
                  </a:txBody>
                  <a:tcPr/>
                </a:tc>
                <a:tc>
                  <a:txBody>
                    <a:bodyPr/>
                    <a:lstStyle/>
                    <a:p>
                      <a:pPr algn="ctr"/>
                      <a:r>
                        <a:rPr lang="ro-RO" sz="1400" dirty="0">
                          <a:latin typeface="Times New Roman" panose="02020603050405020304" pitchFamily="18" charset="0"/>
                          <a:cs typeface="Times New Roman" panose="02020603050405020304" pitchFamily="18" charset="0"/>
                        </a:rPr>
                        <a:t>6</a:t>
                      </a:r>
                    </a:p>
                  </a:txBody>
                  <a:tcPr/>
                </a:tc>
                <a:tc>
                  <a:txBody>
                    <a:bodyPr/>
                    <a:lstStyle/>
                    <a:p>
                      <a:pPr algn="ctr"/>
                      <a:r>
                        <a:rPr lang="ro-RO" sz="1400" dirty="0">
                          <a:latin typeface="Times New Roman" panose="02020603050405020304" pitchFamily="18" charset="0"/>
                          <a:cs typeface="Times New Roman" panose="02020603050405020304" pitchFamily="18" charset="0"/>
                        </a:rPr>
                        <a:t>6</a:t>
                      </a:r>
                    </a:p>
                  </a:txBody>
                  <a:tcPr/>
                </a:tc>
                <a:tc>
                  <a:txBody>
                    <a:bodyPr/>
                    <a:lstStyle/>
                    <a:p>
                      <a:pPr algn="ctr"/>
                      <a:r>
                        <a:rPr lang="ro-RO" sz="1400" dirty="0">
                          <a:latin typeface="Times New Roman" panose="02020603050405020304" pitchFamily="18" charset="0"/>
                          <a:cs typeface="Times New Roman" panose="02020603050405020304" pitchFamily="18" charset="0"/>
                        </a:rPr>
                        <a:t>2</a:t>
                      </a:r>
                    </a:p>
                  </a:txBody>
                  <a:tcPr/>
                </a:tc>
                <a:extLst>
                  <a:ext uri="{0D108BD9-81ED-4DB2-BD59-A6C34878D82A}">
                    <a16:rowId xmlns:a16="http://schemas.microsoft.com/office/drawing/2014/main" val="1911772624"/>
                  </a:ext>
                </a:extLst>
              </a:tr>
              <a:tr h="423874">
                <a:tc>
                  <a:txBody>
                    <a:bodyPr/>
                    <a:lstStyle/>
                    <a:p>
                      <a:pPr algn="ct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Micii</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exploratori</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-O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călătorie</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prin</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Europa</a:t>
                      </a: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dirty="0">
                          <a:latin typeface="Times New Roman" panose="02020603050405020304" pitchFamily="18" charset="0"/>
                          <a:cs typeface="Times New Roman" panose="02020603050405020304" pitchFamily="18" charset="0"/>
                        </a:rPr>
                        <a:t>4</a:t>
                      </a:r>
                    </a:p>
                  </a:txBody>
                  <a:tcPr/>
                </a:tc>
                <a:tc>
                  <a:txBody>
                    <a:bodyPr/>
                    <a:lstStyle/>
                    <a:p>
                      <a:pPr algn="ctr"/>
                      <a:r>
                        <a:rPr lang="ro-RO" sz="1400" dirty="0">
                          <a:latin typeface="Times New Roman" panose="02020603050405020304" pitchFamily="18" charset="0"/>
                          <a:cs typeface="Times New Roman" panose="02020603050405020304" pitchFamily="18" charset="0"/>
                        </a:rPr>
                        <a:t>6</a:t>
                      </a:r>
                    </a:p>
                  </a:txBody>
                  <a:tcPr/>
                </a:tc>
                <a:tc>
                  <a:txBody>
                    <a:bodyPr/>
                    <a:lstStyle/>
                    <a:p>
                      <a:pPr algn="ctr"/>
                      <a:r>
                        <a:rPr lang="ro-RO" sz="1400" dirty="0">
                          <a:latin typeface="Times New Roman" panose="02020603050405020304" pitchFamily="18" charset="0"/>
                          <a:cs typeface="Times New Roman" panose="02020603050405020304" pitchFamily="18" charset="0"/>
                        </a:rPr>
                        <a:t>8</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val="2054016104"/>
                  </a:ext>
                </a:extLst>
              </a:tr>
              <a:tr h="530553">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Fii</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inteligent</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...la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matematică</a:t>
                      </a:r>
                      <a:endParaRPr lang="ro-RO" sz="14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dirty="0">
                          <a:latin typeface="Times New Roman" panose="02020603050405020304" pitchFamily="18" charset="0"/>
                          <a:cs typeface="Times New Roman" panose="02020603050405020304" pitchFamily="18" charset="0"/>
                        </a:rPr>
                        <a:t>5</a:t>
                      </a:r>
                    </a:p>
                  </a:txBody>
                  <a:tcPr/>
                </a:tc>
                <a:tc>
                  <a:txBody>
                    <a:bodyPr/>
                    <a:lstStyle/>
                    <a:p>
                      <a:pPr algn="ctr"/>
                      <a:r>
                        <a:rPr lang="ro-RO" sz="1400" dirty="0">
                          <a:latin typeface="Times New Roman" panose="02020603050405020304" pitchFamily="18" charset="0"/>
                          <a:cs typeface="Times New Roman" panose="02020603050405020304" pitchFamily="18" charset="0"/>
                        </a:rPr>
                        <a:t>5</a:t>
                      </a:r>
                    </a:p>
                  </a:txBody>
                  <a:tcPr/>
                </a:tc>
                <a:tc>
                  <a:txBody>
                    <a:bodyPr/>
                    <a:lstStyle/>
                    <a:p>
                      <a:pPr algn="ctr"/>
                      <a:r>
                        <a:rPr lang="ro-RO" sz="1400" dirty="0">
                          <a:latin typeface="Times New Roman" panose="02020603050405020304" pitchFamily="18" charset="0"/>
                          <a:cs typeface="Times New Roman" panose="02020603050405020304" pitchFamily="18" charset="0"/>
                        </a:rPr>
                        <a:t>3</a:t>
                      </a:r>
                    </a:p>
                  </a:txBody>
                  <a:tcPr/>
                </a:tc>
                <a:tc>
                  <a:txBody>
                    <a:bodyPr/>
                    <a:lstStyle/>
                    <a:p>
                      <a:pPr algn="ctr"/>
                      <a:r>
                        <a:rPr lang="ro-RO" sz="1400" dirty="0">
                          <a:latin typeface="Times New Roman" panose="02020603050405020304" pitchFamily="18" charset="0"/>
                          <a:cs typeface="Times New Roman" panose="02020603050405020304" pitchFamily="18" charset="0"/>
                        </a:rPr>
                        <a:t>2</a:t>
                      </a:r>
                    </a:p>
                  </a:txBody>
                  <a:tcPr/>
                </a:tc>
                <a:extLst>
                  <a:ext uri="{0D108BD9-81ED-4DB2-BD59-A6C34878D82A}">
                    <a16:rowId xmlns:a16="http://schemas.microsoft.com/office/drawing/2014/main" val="1384870266"/>
                  </a:ext>
                </a:extLst>
              </a:tr>
              <a:tr h="423874">
                <a:tc>
                  <a:txBody>
                    <a:bodyPr/>
                    <a:lstStyle/>
                    <a:p>
                      <a:pPr algn="ct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Comunicare.ortografie,ro</a:t>
                      </a:r>
                      <a:endParaRPr lang="ro-RO" sz="14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4</a:t>
                      </a:r>
                    </a:p>
                  </a:txBody>
                  <a:tcPr/>
                </a:tc>
                <a:tc>
                  <a:txBody>
                    <a:bodyPr/>
                    <a:lstStyle/>
                    <a:p>
                      <a:pPr algn="ctr"/>
                      <a:r>
                        <a:rPr lang="ro-RO" sz="1400" dirty="0">
                          <a:latin typeface="Times New Roman" panose="02020603050405020304" pitchFamily="18" charset="0"/>
                          <a:cs typeface="Times New Roman" panose="02020603050405020304" pitchFamily="18" charset="0"/>
                        </a:rPr>
                        <a:t>6</a:t>
                      </a:r>
                    </a:p>
                  </a:txBody>
                  <a:tcPr/>
                </a:tc>
                <a:tc>
                  <a:txBody>
                    <a:bodyPr/>
                    <a:lstStyle/>
                    <a:p>
                      <a:pPr algn="ctr"/>
                      <a:r>
                        <a:rPr lang="ro-RO" sz="1400" dirty="0">
                          <a:latin typeface="Times New Roman" panose="02020603050405020304" pitchFamily="18" charset="0"/>
                          <a:cs typeface="Times New Roman" panose="02020603050405020304" pitchFamily="18" charset="0"/>
                        </a:rPr>
                        <a:t>5</a:t>
                      </a:r>
                    </a:p>
                  </a:txBody>
                  <a:tcPr/>
                </a:tc>
                <a:extLst>
                  <a:ext uri="{0D108BD9-81ED-4DB2-BD59-A6C34878D82A}">
                    <a16:rowId xmlns:a16="http://schemas.microsoft.com/office/drawing/2014/main" val="3612475148"/>
                  </a:ext>
                </a:extLst>
              </a:tr>
              <a:tr h="375808">
                <a:tc>
                  <a:txBody>
                    <a:bodyPr/>
                    <a:lstStyle/>
                    <a:p>
                      <a:pPr algn="ct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Mărțișorul-simbolul</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primăverii</a:t>
                      </a: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dirty="0">
                          <a:latin typeface="Times New Roman" panose="02020603050405020304" pitchFamily="18" charset="0"/>
                          <a:cs typeface="Times New Roman" panose="02020603050405020304" pitchFamily="18" charset="0"/>
                        </a:rPr>
                        <a:t>2</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2080242389"/>
                  </a:ext>
                </a:extLst>
              </a:tr>
              <a:tr h="530553">
                <a:tc>
                  <a:txBody>
                    <a:bodyPr/>
                    <a:lstStyle/>
                    <a:p>
                      <a:pPr algn="ct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Primăvara</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culoare</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candoare</a:t>
                      </a:r>
                      <a:endParaRPr lang="ro-RO" sz="14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dirty="0">
                          <a:latin typeface="Times New Roman" panose="02020603050405020304" pitchFamily="18" charset="0"/>
                          <a:cs typeface="Times New Roman" panose="02020603050405020304" pitchFamily="18" charset="0"/>
                        </a:rPr>
                        <a:t>2</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563605897"/>
                  </a:ext>
                </a:extLst>
              </a:tr>
              <a:tr h="423874">
                <a:tc>
                  <a:txBody>
                    <a:bodyPr/>
                    <a:lstStyle/>
                    <a:p>
                      <a:pPr algn="ct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Rugăciunea,hrana</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sufletului</a:t>
                      </a:r>
                      <a:endParaRPr lang="ro-RO" sz="14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val="2690578792"/>
                  </a:ext>
                </a:extLst>
              </a:tr>
              <a:tr h="598410">
                <a:tc>
                  <a:txBody>
                    <a:bodyPr/>
                    <a:lstStyle/>
                    <a:p>
                      <a:pPr algn="ct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Orașul</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meu-494 de ani de la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atestarea</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documentară</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localit</a:t>
                      </a:r>
                      <a:r>
                        <a:rPr lang="ro-RO" sz="1400" kern="1200" dirty="0">
                          <a:solidFill>
                            <a:schemeClr val="dk1"/>
                          </a:solidFill>
                          <a:effectLst/>
                          <a:latin typeface="Times New Roman" panose="02020603050405020304" pitchFamily="18" charset="0"/>
                          <a:ea typeface="+mn-ea"/>
                          <a:cs typeface="Times New Roman" panose="02020603050405020304" pitchFamily="18" charset="0"/>
                        </a:rPr>
                        <a:t>ă</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ții</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2936458766"/>
                  </a:ext>
                </a:extLst>
              </a:tr>
            </a:tbl>
          </a:graphicData>
        </a:graphic>
      </p:graphicFrame>
    </p:spTree>
    <p:extLst>
      <p:ext uri="{BB962C8B-B14F-4D97-AF65-F5344CB8AC3E}">
        <p14:creationId xmlns:p14="http://schemas.microsoft.com/office/powerpoint/2010/main" val="10567822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BD29A1AF-4032-EA78-761B-4C750B650D97}"/>
              </a:ext>
            </a:extLst>
          </p:cNvPr>
          <p:cNvSpPr>
            <a:spLocks noGrp="1"/>
          </p:cNvSpPr>
          <p:nvPr>
            <p:ph type="title"/>
          </p:nvPr>
        </p:nvSpPr>
        <p:spPr>
          <a:xfrm>
            <a:off x="2592924" y="624110"/>
            <a:ext cx="8911687" cy="569423"/>
          </a:xfrm>
        </p:spPr>
        <p:txBody>
          <a:bodyPr>
            <a:normAutofit fontScale="90000"/>
          </a:bodyPr>
          <a:lstStyle/>
          <a:p>
            <a:r>
              <a:rPr lang="ro-RO" dirty="0">
                <a:latin typeface="Times New Roman" panose="02020603050405020304" pitchFamily="18" charset="0"/>
                <a:cs typeface="Times New Roman" panose="02020603050405020304" pitchFamily="18" charset="0"/>
              </a:rPr>
              <a:t>                      Concursuri școlare</a:t>
            </a:r>
            <a:endParaRPr lang="ro-RO" dirty="0"/>
          </a:p>
        </p:txBody>
      </p:sp>
      <p:graphicFrame>
        <p:nvGraphicFramePr>
          <p:cNvPr id="3" name="Tabel 3">
            <a:extLst>
              <a:ext uri="{FF2B5EF4-FFF2-40B4-BE49-F238E27FC236}">
                <a16:creationId xmlns:a16="http://schemas.microsoft.com/office/drawing/2014/main" id="{8250D2BD-4849-ED13-F173-D32B89675A92}"/>
              </a:ext>
            </a:extLst>
          </p:cNvPr>
          <p:cNvGraphicFramePr>
            <a:graphicFrameLocks noGrp="1"/>
          </p:cNvGraphicFramePr>
          <p:nvPr>
            <p:extLst>
              <p:ext uri="{D42A27DB-BD31-4B8C-83A1-F6EECF244321}">
                <p14:modId xmlns:p14="http://schemas.microsoft.com/office/powerpoint/2010/main" val="3787359147"/>
              </p:ext>
            </p:extLst>
          </p:nvPr>
        </p:nvGraphicFramePr>
        <p:xfrm>
          <a:off x="1029903" y="1634066"/>
          <a:ext cx="10866922" cy="4693920"/>
        </p:xfrm>
        <a:graphic>
          <a:graphicData uri="http://schemas.openxmlformats.org/drawingml/2006/table">
            <a:tbl>
              <a:tblPr firstRow="1" bandRow="1">
                <a:tableStyleId>{5C22544A-7EE6-4342-B048-85BDC9FD1C3A}</a:tableStyleId>
              </a:tblPr>
              <a:tblGrid>
                <a:gridCol w="3124824">
                  <a:extLst>
                    <a:ext uri="{9D8B030D-6E8A-4147-A177-3AD203B41FA5}">
                      <a16:colId xmlns:a16="http://schemas.microsoft.com/office/drawing/2014/main" val="2313686459"/>
                    </a:ext>
                  </a:extLst>
                </a:gridCol>
                <a:gridCol w="2133742">
                  <a:extLst>
                    <a:ext uri="{9D8B030D-6E8A-4147-A177-3AD203B41FA5}">
                      <a16:colId xmlns:a16="http://schemas.microsoft.com/office/drawing/2014/main" val="2972770582"/>
                    </a:ext>
                  </a:extLst>
                </a:gridCol>
                <a:gridCol w="1947185">
                  <a:extLst>
                    <a:ext uri="{9D8B030D-6E8A-4147-A177-3AD203B41FA5}">
                      <a16:colId xmlns:a16="http://schemas.microsoft.com/office/drawing/2014/main" val="4065720114"/>
                    </a:ext>
                  </a:extLst>
                </a:gridCol>
                <a:gridCol w="1923866">
                  <a:extLst>
                    <a:ext uri="{9D8B030D-6E8A-4147-A177-3AD203B41FA5}">
                      <a16:colId xmlns:a16="http://schemas.microsoft.com/office/drawing/2014/main" val="1705149010"/>
                    </a:ext>
                  </a:extLst>
                </a:gridCol>
                <a:gridCol w="1737305">
                  <a:extLst>
                    <a:ext uri="{9D8B030D-6E8A-4147-A177-3AD203B41FA5}">
                      <a16:colId xmlns:a16="http://schemas.microsoft.com/office/drawing/2014/main" val="4216115073"/>
                    </a:ext>
                  </a:extLst>
                </a:gridCol>
              </a:tblGrid>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Concurs</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Premiul I</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Premiul II</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Premiul III</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Mențiune</a:t>
                      </a:r>
                    </a:p>
                    <a:p>
                      <a:pPr algn="ctr"/>
                      <a:endParaRPr lang="ro-RO" dirty="0"/>
                    </a:p>
                  </a:txBody>
                  <a:tcPr/>
                </a:tc>
                <a:extLst>
                  <a:ext uri="{0D108BD9-81ED-4DB2-BD59-A6C34878D82A}">
                    <a16:rowId xmlns:a16="http://schemas.microsoft.com/office/drawing/2014/main" val="3953545654"/>
                  </a:ext>
                </a:extLst>
              </a:tr>
              <a:tr h="370840">
                <a:tc>
                  <a:txBody>
                    <a:bodyPr/>
                    <a:lstStyle/>
                    <a:p>
                      <a:pPr algn="ct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Cetățenii</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Europei</a:t>
                      </a:r>
                      <a:endParaRPr lang="ro-RO" sz="14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b="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3194765855"/>
                  </a:ext>
                </a:extLst>
              </a:tr>
              <a:tr h="370840">
                <a:tc>
                  <a:txBody>
                    <a:bodyPr/>
                    <a:lstStyle/>
                    <a:p>
                      <a:pPr algn="ct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Eroii</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neamului,umbrele</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mărețe</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ale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trecutului</a:t>
                      </a:r>
                      <a:endParaRPr lang="ro-RO" sz="14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ro-RO" sz="1400" dirty="0">
                          <a:latin typeface="Times New Roman" panose="02020603050405020304" pitchFamily="18" charset="0"/>
                          <a:cs typeface="Times New Roman" panose="02020603050405020304" pitchFamily="18" charset="0"/>
                        </a:rPr>
                        <a:t>PREMIUL SPECIAL</a:t>
                      </a:r>
                    </a:p>
                  </a:txBody>
                  <a:tcPr/>
                </a:tc>
                <a:tc>
                  <a:txBody>
                    <a:bodyPr/>
                    <a:lstStyle/>
                    <a:p>
                      <a:pPr algn="ctr"/>
                      <a:r>
                        <a:rPr lang="ro-RO" sz="1400" b="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2416860957"/>
                  </a:ext>
                </a:extLst>
              </a:tr>
              <a:tr h="370840">
                <a:tc>
                  <a:txBody>
                    <a:bodyPr/>
                    <a:lstStyle/>
                    <a:p>
                      <a:pPr algn="ctr"/>
                      <a:r>
                        <a:rPr lang="ro-RO" sz="1400" dirty="0" err="1">
                          <a:latin typeface="Times New Roman" panose="02020603050405020304" pitchFamily="18" charset="0"/>
                          <a:cs typeface="Times New Roman" panose="02020603050405020304" pitchFamily="18" charset="0"/>
                        </a:rPr>
                        <a:t>ReCreația</a:t>
                      </a:r>
                      <a:endParaRPr lang="ro-RO" sz="1400" dirty="0">
                        <a:latin typeface="Times New Roman" panose="02020603050405020304" pitchFamily="18" charset="0"/>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b="0" dirty="0">
                          <a:latin typeface="Times New Roman" panose="02020603050405020304" pitchFamily="18" charset="0"/>
                          <a:cs typeface="Times New Roman" panose="02020603050405020304" pitchFamily="18" charset="0"/>
                        </a:rPr>
                        <a:t>14</a:t>
                      </a:r>
                    </a:p>
                  </a:txBody>
                  <a:tcPr/>
                </a:tc>
                <a:tc>
                  <a:txBody>
                    <a:bodyPr/>
                    <a:lstStyle/>
                    <a:p>
                      <a:pPr algn="ctr"/>
                      <a:r>
                        <a:rPr lang="ro-RO" sz="1400" dirty="0">
                          <a:latin typeface="Times New Roman" panose="02020603050405020304" pitchFamily="18" charset="0"/>
                          <a:cs typeface="Times New Roman" panose="02020603050405020304" pitchFamily="18" charset="0"/>
                        </a:rPr>
                        <a:t>10</a:t>
                      </a:r>
                    </a:p>
                  </a:txBody>
                  <a:tcPr/>
                </a:tc>
                <a:tc>
                  <a:txBody>
                    <a:bodyPr/>
                    <a:lstStyle/>
                    <a:p>
                      <a:pPr algn="ctr"/>
                      <a:r>
                        <a:rPr lang="ro-RO" sz="1400" dirty="0">
                          <a:latin typeface="Times New Roman" panose="02020603050405020304" pitchFamily="18" charset="0"/>
                          <a:cs typeface="Times New Roman" panose="02020603050405020304" pitchFamily="18" charset="0"/>
                        </a:rPr>
                        <a:t>8</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3559398092"/>
                  </a:ext>
                </a:extLst>
              </a:tr>
              <a:tr h="370840">
                <a:tc>
                  <a:txBody>
                    <a:bodyPr/>
                    <a:lstStyle/>
                    <a:p>
                      <a:pPr algn="ctr"/>
                      <a:r>
                        <a:rPr lang="en-US" sz="1400" kern="1200" dirty="0">
                          <a:solidFill>
                            <a:schemeClr val="tx1"/>
                          </a:solidFill>
                          <a:effectLst/>
                          <a:latin typeface="Times New Roman" panose="02020603050405020304" pitchFamily="18" charset="0"/>
                          <a:ea typeface="+mn-ea"/>
                          <a:cs typeface="Times New Roman" panose="02020603050405020304" pitchFamily="18" charset="0"/>
                        </a:rPr>
                        <a:t>Concurs </a:t>
                      </a:r>
                      <a:r>
                        <a:rPr lang="en-US" sz="1400" kern="1200" dirty="0" err="1">
                          <a:solidFill>
                            <a:schemeClr val="tx1"/>
                          </a:solidFill>
                          <a:effectLst/>
                          <a:latin typeface="Times New Roman" panose="02020603050405020304" pitchFamily="18" charset="0"/>
                          <a:ea typeface="+mn-ea"/>
                          <a:cs typeface="Times New Roman" panose="02020603050405020304" pitchFamily="18" charset="0"/>
                        </a:rPr>
                        <a:t>național</a:t>
                      </a:r>
                      <a:r>
                        <a:rPr lang="en-US" sz="1400" kern="1200" dirty="0">
                          <a:solidFill>
                            <a:schemeClr val="tx1"/>
                          </a:solidFill>
                          <a:effectLst/>
                          <a:latin typeface="Times New Roman" panose="02020603050405020304" pitchFamily="18" charset="0"/>
                          <a:ea typeface="+mn-ea"/>
                          <a:cs typeface="Times New Roman" panose="02020603050405020304" pitchFamily="18" charset="0"/>
                        </a:rPr>
                        <a:t> de </a:t>
                      </a:r>
                      <a:r>
                        <a:rPr lang="en-US" sz="1400" kern="1200" dirty="0" err="1">
                          <a:solidFill>
                            <a:schemeClr val="tx1"/>
                          </a:solidFill>
                          <a:effectLst/>
                          <a:latin typeface="Times New Roman" panose="02020603050405020304" pitchFamily="18" charset="0"/>
                          <a:ea typeface="+mn-ea"/>
                          <a:cs typeface="Times New Roman" panose="02020603050405020304" pitchFamily="18" charset="0"/>
                        </a:rPr>
                        <a:t>biologie</a:t>
                      </a:r>
                      <a:r>
                        <a:rPr lang="en-US" sz="1400" kern="1200" dirty="0">
                          <a:solidFill>
                            <a:schemeClr val="tx1"/>
                          </a:solidFill>
                          <a:effectLst/>
                          <a:latin typeface="Times New Roman" panose="02020603050405020304" pitchFamily="18" charset="0"/>
                          <a:ea typeface="+mn-ea"/>
                          <a:cs typeface="Times New Roman" panose="02020603050405020304" pitchFamily="18" charset="0"/>
                        </a:rPr>
                        <a:t> ,,George Emil Palade”-</a:t>
                      </a:r>
                      <a:r>
                        <a:rPr lang="en-US" sz="1400" kern="1200" dirty="0" err="1">
                          <a:solidFill>
                            <a:schemeClr val="tx1"/>
                          </a:solidFill>
                          <a:effectLst/>
                          <a:latin typeface="Times New Roman" panose="02020603050405020304" pitchFamily="18" charset="0"/>
                          <a:ea typeface="+mn-ea"/>
                          <a:cs typeface="Times New Roman" panose="02020603050405020304" pitchFamily="18" charset="0"/>
                        </a:rPr>
                        <a:t>faza</a:t>
                      </a:r>
                      <a:r>
                        <a:rPr lang="en-US" sz="1400" kern="1200" dirty="0">
                          <a:solidFill>
                            <a:schemeClr val="tx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tx1"/>
                          </a:solidFill>
                          <a:effectLst/>
                          <a:latin typeface="Times New Roman" panose="02020603050405020304" pitchFamily="18" charset="0"/>
                          <a:ea typeface="+mn-ea"/>
                          <a:cs typeface="Times New Roman" panose="02020603050405020304" pitchFamily="18" charset="0"/>
                        </a:rPr>
                        <a:t>județeană</a:t>
                      </a:r>
                      <a:endParaRPr lang="ro-RO" sz="1400" kern="1200" dirty="0">
                        <a:solidFill>
                          <a:schemeClr val="tx1"/>
                        </a:solidFill>
                        <a:effectLst/>
                        <a:latin typeface="Times New Roman" panose="02020603050405020304" pitchFamily="18" charset="0"/>
                        <a:ea typeface="+mn-ea"/>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b="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2344074512"/>
                  </a:ext>
                </a:extLst>
              </a:tr>
              <a:tr h="370840">
                <a:tc>
                  <a:txBody>
                    <a:bodyPr/>
                    <a:lstStyle/>
                    <a:p>
                      <a:pPr algn="ctr"/>
                      <a:r>
                        <a:rPr lang="en-US" sz="1400" kern="1200" dirty="0">
                          <a:solidFill>
                            <a:schemeClr val="dk1"/>
                          </a:solidFill>
                          <a:effectLst/>
                          <a:latin typeface="Times New Roman" panose="02020603050405020304" pitchFamily="18" charset="0"/>
                          <a:ea typeface="+mn-ea"/>
                          <a:cs typeface="Times New Roman" panose="02020603050405020304" pitchFamily="18" charset="0"/>
                        </a:rPr>
                        <a:t>Pace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cuvinte</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culoare</a:t>
                      </a:r>
                      <a:endParaRPr lang="ro-RO" sz="14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b="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2</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val="469334851"/>
                  </a:ext>
                </a:extLst>
              </a:tr>
              <a:tr h="370840">
                <a:tc>
                  <a:txBody>
                    <a:bodyPr/>
                    <a:lstStyle/>
                    <a:p>
                      <a:pPr algn="ct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Cărțile</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te</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inspiră</a:t>
                      </a:r>
                      <a:endParaRPr lang="ro-RO" sz="14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b="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3926504019"/>
                  </a:ext>
                </a:extLst>
              </a:tr>
              <a:tr h="370840">
                <a:tc>
                  <a:txBody>
                    <a:bodyPr/>
                    <a:lstStyle/>
                    <a:p>
                      <a:pPr algn="ct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Mama,universul</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copilăriei</a:t>
                      </a:r>
                      <a:endParaRPr lang="ro-RO" sz="14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b="0" dirty="0">
                          <a:latin typeface="Times New Roman" panose="02020603050405020304" pitchFamily="18" charset="0"/>
                          <a:cs typeface="Times New Roman" panose="02020603050405020304" pitchFamily="18" charset="0"/>
                        </a:rPr>
                        <a:t>2</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1395802620"/>
                  </a:ext>
                </a:extLst>
              </a:tr>
            </a:tbl>
          </a:graphicData>
        </a:graphic>
      </p:graphicFrame>
    </p:spTree>
    <p:extLst>
      <p:ext uri="{BB962C8B-B14F-4D97-AF65-F5344CB8AC3E}">
        <p14:creationId xmlns:p14="http://schemas.microsoft.com/office/powerpoint/2010/main" val="12295014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39CE1E00-6BA9-960C-1EE1-3F3B343F3DE2}"/>
              </a:ext>
            </a:extLst>
          </p:cNvPr>
          <p:cNvSpPr>
            <a:spLocks noGrp="1"/>
          </p:cNvSpPr>
          <p:nvPr>
            <p:ph type="title"/>
          </p:nvPr>
        </p:nvSpPr>
        <p:spPr>
          <a:xfrm>
            <a:off x="1655546" y="624110"/>
            <a:ext cx="9849066" cy="665675"/>
          </a:xfrm>
        </p:spPr>
        <p:txBody>
          <a:bodyPr>
            <a:normAutofit fontScale="90000"/>
          </a:bodyPr>
          <a:lstStyle/>
          <a:p>
            <a:r>
              <a:rPr lang="ro-RO" dirty="0">
                <a:latin typeface="Times New Roman" panose="02020603050405020304" pitchFamily="18" charset="0"/>
                <a:cs typeface="Times New Roman" panose="02020603050405020304" pitchFamily="18" charset="0"/>
              </a:rPr>
              <a:t>                             Concursuri școlare</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 </a:t>
            </a:r>
            <a:endParaRPr lang="ro-RO" dirty="0"/>
          </a:p>
        </p:txBody>
      </p:sp>
      <p:graphicFrame>
        <p:nvGraphicFramePr>
          <p:cNvPr id="3" name="Tabel 3">
            <a:extLst>
              <a:ext uri="{FF2B5EF4-FFF2-40B4-BE49-F238E27FC236}">
                <a16:creationId xmlns:a16="http://schemas.microsoft.com/office/drawing/2014/main" id="{D2D83675-4C41-6F45-B4C5-ED840C53C22A}"/>
              </a:ext>
            </a:extLst>
          </p:cNvPr>
          <p:cNvGraphicFramePr>
            <a:graphicFrameLocks noGrp="1"/>
          </p:cNvGraphicFramePr>
          <p:nvPr>
            <p:extLst>
              <p:ext uri="{D42A27DB-BD31-4B8C-83A1-F6EECF244321}">
                <p14:modId xmlns:p14="http://schemas.microsoft.com/office/powerpoint/2010/main" val="2979920447"/>
              </p:ext>
            </p:extLst>
          </p:nvPr>
        </p:nvGraphicFramePr>
        <p:xfrm>
          <a:off x="1655546" y="2226049"/>
          <a:ext cx="9731137" cy="2712720"/>
        </p:xfrm>
        <a:graphic>
          <a:graphicData uri="http://schemas.openxmlformats.org/drawingml/2006/table">
            <a:tbl>
              <a:tblPr firstRow="1" bandRow="1">
                <a:tableStyleId>{5C22544A-7EE6-4342-B048-85BDC9FD1C3A}</a:tableStyleId>
              </a:tblPr>
              <a:tblGrid>
                <a:gridCol w="2098307">
                  <a:extLst>
                    <a:ext uri="{9D8B030D-6E8A-4147-A177-3AD203B41FA5}">
                      <a16:colId xmlns:a16="http://schemas.microsoft.com/office/drawing/2014/main" val="1125875269"/>
                    </a:ext>
                  </a:extLst>
                </a:gridCol>
                <a:gridCol w="2165685">
                  <a:extLst>
                    <a:ext uri="{9D8B030D-6E8A-4147-A177-3AD203B41FA5}">
                      <a16:colId xmlns:a16="http://schemas.microsoft.com/office/drawing/2014/main" val="3697291972"/>
                    </a:ext>
                  </a:extLst>
                </a:gridCol>
                <a:gridCol w="1973178">
                  <a:extLst>
                    <a:ext uri="{9D8B030D-6E8A-4147-A177-3AD203B41FA5}">
                      <a16:colId xmlns:a16="http://schemas.microsoft.com/office/drawing/2014/main" val="2618172108"/>
                    </a:ext>
                  </a:extLst>
                </a:gridCol>
                <a:gridCol w="1799925">
                  <a:extLst>
                    <a:ext uri="{9D8B030D-6E8A-4147-A177-3AD203B41FA5}">
                      <a16:colId xmlns:a16="http://schemas.microsoft.com/office/drawing/2014/main" val="2411184543"/>
                    </a:ext>
                  </a:extLst>
                </a:gridCol>
                <a:gridCol w="1694042">
                  <a:extLst>
                    <a:ext uri="{9D8B030D-6E8A-4147-A177-3AD203B41FA5}">
                      <a16:colId xmlns:a16="http://schemas.microsoft.com/office/drawing/2014/main" val="3210863794"/>
                    </a:ext>
                  </a:extLst>
                </a:gridCol>
              </a:tblGrid>
              <a:tr h="369726">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Concurs</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Premiul I</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Premiul II</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Premiul III</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Mențiune</a:t>
                      </a:r>
                    </a:p>
                    <a:p>
                      <a:pPr algn="ctr"/>
                      <a:endParaRPr lang="ro-RO" dirty="0"/>
                    </a:p>
                  </a:txBody>
                  <a:tcPr/>
                </a:tc>
                <a:extLst>
                  <a:ext uri="{0D108BD9-81ED-4DB2-BD59-A6C34878D82A}">
                    <a16:rowId xmlns:a16="http://schemas.microsoft.com/office/drawing/2014/main" val="1914828289"/>
                  </a:ext>
                </a:extLst>
              </a:tr>
              <a:tr h="369726">
                <a:tc>
                  <a:txBody>
                    <a:bodyPr/>
                    <a:lstStyle/>
                    <a:p>
                      <a:pPr algn="ct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Bucuria</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Sărbătorilor</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Pascale</a:t>
                      </a:r>
                      <a:endParaRPr lang="ro-RO" sz="1400" dirty="0">
                        <a:latin typeface="Times New Roman" panose="02020603050405020304" pitchFamily="18" charset="0"/>
                        <a:cs typeface="Times New Roman" panose="02020603050405020304" pitchFamily="18" charset="0"/>
                      </a:endParaRP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val="2101335262"/>
                  </a:ext>
                </a:extLst>
              </a:tr>
              <a:tr h="369726">
                <a:tc>
                  <a:txBody>
                    <a:bodyPr/>
                    <a:lstStyle/>
                    <a:p>
                      <a:pPr algn="ctr"/>
                      <a:r>
                        <a:rPr lang="ro-RO" sz="1400" dirty="0">
                          <a:latin typeface="Times New Roman" panose="02020603050405020304" pitchFamily="18" charset="0"/>
                          <a:cs typeface="Times New Roman" panose="02020603050405020304" pitchFamily="18" charset="0"/>
                        </a:rPr>
                        <a:t>Arta de a fi educator-o șansă pentru fiecare</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val="3193179150"/>
                  </a:ext>
                </a:extLst>
              </a:tr>
              <a:tr h="369726">
                <a:tc>
                  <a:txBody>
                    <a:bodyPr/>
                    <a:lstStyle/>
                    <a:p>
                      <a:pPr algn="ctr"/>
                      <a:r>
                        <a:rPr lang="ro-RO" sz="1400" dirty="0">
                          <a:latin typeface="Times New Roman" panose="02020603050405020304" pitchFamily="18" charset="0"/>
                          <a:cs typeface="Times New Roman" panose="02020603050405020304" pitchFamily="18" charset="0"/>
                        </a:rPr>
                        <a:t>Diferiți, dar cu aceleași drepturi</a:t>
                      </a:r>
                    </a:p>
                  </a:txBody>
                  <a:tcPr/>
                </a:tc>
                <a:tc>
                  <a:txBody>
                    <a:bodyPr/>
                    <a:lstStyle/>
                    <a:p>
                      <a:pPr algn="ctr"/>
                      <a:r>
                        <a:rPr lang="ro-RO" sz="1400" dirty="0">
                          <a:latin typeface="Times New Roman" panose="02020603050405020304" pitchFamily="18" charset="0"/>
                          <a:cs typeface="Times New Roman" panose="02020603050405020304" pitchFamily="18" charset="0"/>
                        </a:rPr>
                        <a:t>2</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3522969923"/>
                  </a:ext>
                </a:extLst>
              </a:tr>
              <a:tr h="369726">
                <a:tc>
                  <a:txBody>
                    <a:bodyPr/>
                    <a:lstStyle/>
                    <a:p>
                      <a:pPr algn="ctr"/>
                      <a:r>
                        <a:rPr lang="ro-RO" sz="1400" dirty="0">
                          <a:latin typeface="Times New Roman" panose="02020603050405020304" pitchFamily="18" charset="0"/>
                          <a:cs typeface="Times New Roman" panose="02020603050405020304" pitchFamily="18" charset="0"/>
                        </a:rPr>
                        <a:t>Otilia Cazimir-poeta sufletelor simple</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tc>
                  <a:txBody>
                    <a:bodyPr/>
                    <a:lstStyle/>
                    <a:p>
                      <a:pPr algn="ctr"/>
                      <a:r>
                        <a:rPr lang="ro-RO" sz="1400" dirty="0">
                          <a:latin typeface="Times New Roman" panose="02020603050405020304" pitchFamily="18" charset="0"/>
                          <a:cs typeface="Times New Roman" panose="02020603050405020304" pitchFamily="18" charset="0"/>
                        </a:rPr>
                        <a:t>1</a:t>
                      </a:r>
                    </a:p>
                  </a:txBody>
                  <a:tcPr/>
                </a:tc>
                <a:tc>
                  <a:txBody>
                    <a:bodyPr/>
                    <a:lstStyle/>
                    <a:p>
                      <a:pPr algn="ctr"/>
                      <a:r>
                        <a:rPr lang="ro-RO"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1125007863"/>
                  </a:ext>
                </a:extLst>
              </a:tr>
            </a:tbl>
          </a:graphicData>
        </a:graphic>
      </p:graphicFrame>
    </p:spTree>
    <p:extLst>
      <p:ext uri="{BB962C8B-B14F-4D97-AF65-F5344CB8AC3E}">
        <p14:creationId xmlns:p14="http://schemas.microsoft.com/office/powerpoint/2010/main" val="32077080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018ECCA-2BFE-406C-9DF6-5073EAB53EAE}"/>
              </a:ext>
            </a:extLst>
          </p:cNvPr>
          <p:cNvSpPr>
            <a:spLocks noGrp="1"/>
          </p:cNvSpPr>
          <p:nvPr>
            <p:ph type="title"/>
          </p:nvPr>
        </p:nvSpPr>
        <p:spPr>
          <a:xfrm>
            <a:off x="1591733" y="624110"/>
            <a:ext cx="9912879" cy="1280890"/>
          </a:xfrm>
        </p:spPr>
        <p:txBody>
          <a:bodyPr/>
          <a:lstStyle/>
          <a:p>
            <a:pPr algn="ctr"/>
            <a:r>
              <a:rPr lang="ro-RO" dirty="0">
                <a:latin typeface="Times New Roman" panose="02020603050405020304" pitchFamily="18" charset="0"/>
                <a:cs typeface="Times New Roman" panose="02020603050405020304" pitchFamily="18" charset="0"/>
              </a:rPr>
              <a:t>Proiecte educaționale desfășurate în anul școlar 2021-2022</a:t>
            </a:r>
          </a:p>
        </p:txBody>
      </p:sp>
      <p:graphicFrame>
        <p:nvGraphicFramePr>
          <p:cNvPr id="4" name="Tabel 4">
            <a:extLst>
              <a:ext uri="{FF2B5EF4-FFF2-40B4-BE49-F238E27FC236}">
                <a16:creationId xmlns:a16="http://schemas.microsoft.com/office/drawing/2014/main" id="{7A00B04C-4973-422F-8DF5-D4C393152FFB}"/>
              </a:ext>
            </a:extLst>
          </p:cNvPr>
          <p:cNvGraphicFramePr>
            <a:graphicFrameLocks noGrp="1"/>
          </p:cNvGraphicFramePr>
          <p:nvPr>
            <p:ph idx="1"/>
            <p:extLst>
              <p:ext uri="{D42A27DB-BD31-4B8C-83A1-F6EECF244321}">
                <p14:modId xmlns:p14="http://schemas.microsoft.com/office/powerpoint/2010/main" val="1665188803"/>
              </p:ext>
            </p:extLst>
          </p:nvPr>
        </p:nvGraphicFramePr>
        <p:xfrm>
          <a:off x="1456267" y="2111022"/>
          <a:ext cx="9912879" cy="4308383"/>
        </p:xfrm>
        <a:graphic>
          <a:graphicData uri="http://schemas.openxmlformats.org/drawingml/2006/table">
            <a:tbl>
              <a:tblPr firstRow="1" bandRow="1">
                <a:tableStyleId>{5C22544A-7EE6-4342-B048-85BDC9FD1C3A}</a:tableStyleId>
              </a:tblPr>
              <a:tblGrid>
                <a:gridCol w="3304293">
                  <a:extLst>
                    <a:ext uri="{9D8B030D-6E8A-4147-A177-3AD203B41FA5}">
                      <a16:colId xmlns:a16="http://schemas.microsoft.com/office/drawing/2014/main" val="3216379343"/>
                    </a:ext>
                  </a:extLst>
                </a:gridCol>
                <a:gridCol w="2980472">
                  <a:extLst>
                    <a:ext uri="{9D8B030D-6E8A-4147-A177-3AD203B41FA5}">
                      <a16:colId xmlns:a16="http://schemas.microsoft.com/office/drawing/2014/main" val="3248057172"/>
                    </a:ext>
                  </a:extLst>
                </a:gridCol>
                <a:gridCol w="3628114">
                  <a:extLst>
                    <a:ext uri="{9D8B030D-6E8A-4147-A177-3AD203B41FA5}">
                      <a16:colId xmlns:a16="http://schemas.microsoft.com/office/drawing/2014/main" val="3494132273"/>
                    </a:ext>
                  </a:extLst>
                </a:gridCol>
              </a:tblGrid>
              <a:tr h="442923">
                <a:tc>
                  <a:txBody>
                    <a:bodyPr/>
                    <a:lstStyle/>
                    <a:p>
                      <a:pPr algn="ctr"/>
                      <a:r>
                        <a:rPr lang="ro-RO" dirty="0">
                          <a:latin typeface="Times New Roman" panose="02020603050405020304" pitchFamily="18" charset="0"/>
                          <a:cs typeface="Times New Roman" panose="02020603050405020304" pitchFamily="18" charset="0"/>
                        </a:rPr>
                        <a:t>Denumire proiect</a:t>
                      </a:r>
                    </a:p>
                  </a:txBody>
                  <a:tcPr/>
                </a:tc>
                <a:tc>
                  <a:txBody>
                    <a:bodyPr/>
                    <a:lstStyle/>
                    <a:p>
                      <a:pPr algn="ctr"/>
                      <a:r>
                        <a:rPr lang="ro-RO" dirty="0">
                          <a:latin typeface="Times New Roman" panose="02020603050405020304" pitchFamily="18" charset="0"/>
                          <a:cs typeface="Times New Roman" panose="02020603050405020304" pitchFamily="18" charset="0"/>
                        </a:rPr>
                        <a:t>Tipul  proiectului</a:t>
                      </a:r>
                    </a:p>
                  </a:txBody>
                  <a:tcPr/>
                </a:tc>
                <a:tc>
                  <a:txBody>
                    <a:bodyPr/>
                    <a:lstStyle/>
                    <a:p>
                      <a:pPr algn="ctr"/>
                      <a:r>
                        <a:rPr lang="ro-RO" dirty="0">
                          <a:latin typeface="Times New Roman" panose="02020603050405020304" pitchFamily="18" charset="0"/>
                          <a:cs typeface="Times New Roman" panose="02020603050405020304" pitchFamily="18" charset="0"/>
                        </a:rPr>
                        <a:t>Parteneri</a:t>
                      </a:r>
                    </a:p>
                  </a:txBody>
                  <a:tcPr/>
                </a:tc>
                <a:extLst>
                  <a:ext uri="{0D108BD9-81ED-4DB2-BD59-A6C34878D82A}">
                    <a16:rowId xmlns:a16="http://schemas.microsoft.com/office/drawing/2014/main" val="469312333"/>
                  </a:ext>
                </a:extLst>
              </a:tr>
              <a:tr h="691688">
                <a:tc>
                  <a:txBody>
                    <a:bodyPr/>
                    <a:lstStyle/>
                    <a:p>
                      <a:pPr algn="ctr"/>
                      <a:r>
                        <a:rPr lang="ro-RO" sz="160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Rromanipen-istorie,tradiții</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valori</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comunitățile</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rromi</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ro-RO" sz="1600" dirty="0">
                          <a:latin typeface="Times New Roman" panose="02020603050405020304" pitchFamily="18" charset="0"/>
                          <a:cs typeface="Times New Roman" panose="02020603050405020304" pitchFamily="18" charset="0"/>
                        </a:rPr>
                        <a:t>Cultural-artistic</a:t>
                      </a:r>
                    </a:p>
                  </a:txBody>
                  <a:tcPr/>
                </a:tc>
                <a:tc>
                  <a:txBody>
                    <a:bodyPr/>
                    <a:lstStyle/>
                    <a:p>
                      <a:pPr algn="ctr"/>
                      <a:r>
                        <a:rPr lang="en-US" sz="1600" kern="1200" dirty="0">
                          <a:solidFill>
                            <a:schemeClr val="dk1"/>
                          </a:solidFill>
                          <a:effectLst/>
                          <a:latin typeface="Times New Roman" panose="02020603050405020304" pitchFamily="18" charset="0"/>
                          <a:ea typeface="+mn-ea"/>
                          <a:cs typeface="Times New Roman" panose="02020603050405020304" pitchFamily="18" charset="0"/>
                        </a:rPr>
                        <a:t>CCD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Ialomița,ISJ</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Ialomița,Pimăria</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Mun.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Fetești.O</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Del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Amenca</a:t>
                      </a:r>
                      <a:endParaRPr lang="ro-RO"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46768171"/>
                  </a:ext>
                </a:extLst>
              </a:tr>
              <a:tr h="442923">
                <a:tc>
                  <a:txBody>
                    <a:bodyPr/>
                    <a:lstStyle/>
                    <a:p>
                      <a:pPr algn="ct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Nouă</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ne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pasă</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ro-RO" sz="1600" kern="1200" dirty="0">
                          <a:solidFill>
                            <a:schemeClr val="dk1"/>
                          </a:solidFill>
                          <a:effectLst/>
                          <a:latin typeface="Times New Roman" panose="02020603050405020304" pitchFamily="18" charset="0"/>
                          <a:ea typeface="+mn-ea"/>
                          <a:cs typeface="Times New Roman" panose="02020603050405020304" pitchFamily="18" charset="0"/>
                        </a:rPr>
                        <a:t>E</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ducație</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ecologică</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Ocolul</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Slivic</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Fetești</a:t>
                      </a:r>
                      <a:endParaRPr lang="ro-RO"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89404148"/>
                  </a:ext>
                </a:extLst>
              </a:tr>
              <a:tr h="442923">
                <a:tc>
                  <a:txBody>
                    <a:bodyPr/>
                    <a:lstStyle/>
                    <a:p>
                      <a:pPr algn="ctr"/>
                      <a:r>
                        <a:rPr lang="ro-RO" sz="160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Singuri</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acasă</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lnSpc>
                          <a:spcPct val="115000"/>
                        </a:lnSpc>
                        <a:spcAft>
                          <a:spcPts val="10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D</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ezvoltare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personală</a:t>
                      </a:r>
                      <a:endParaRPr lang="ro-RO"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ro-RO" sz="1600" dirty="0">
                          <a:latin typeface="Times New Roman" panose="02020603050405020304" pitchFamily="18" charset="0"/>
                          <a:cs typeface="Times New Roman" panose="02020603050405020304" pitchFamily="18" charset="0"/>
                        </a:rPr>
                        <a:t>Consilier școlar</a:t>
                      </a:r>
                    </a:p>
                  </a:txBody>
                  <a:tcPr/>
                </a:tc>
                <a:extLst>
                  <a:ext uri="{0D108BD9-81ED-4DB2-BD59-A6C34878D82A}">
                    <a16:rowId xmlns:a16="http://schemas.microsoft.com/office/drawing/2014/main" val="1538358694"/>
                  </a:ext>
                </a:extLst>
              </a:tr>
              <a:tr h="442923">
                <a:tc>
                  <a:txBody>
                    <a:bodyPr/>
                    <a:lstStyle/>
                    <a:p>
                      <a:pPr algn="ctr"/>
                      <a:r>
                        <a:rPr lang="ro-RO" sz="160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Economisirea</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ro-RO" sz="1600" kern="1200" dirty="0">
                          <a:solidFill>
                            <a:schemeClr val="dk1"/>
                          </a:solidFill>
                          <a:effectLst/>
                          <a:latin typeface="Times New Roman" panose="02020603050405020304" pitchFamily="18" charset="0"/>
                          <a:ea typeface="+mn-ea"/>
                          <a:cs typeface="Times New Roman" panose="02020603050405020304" pitchFamily="18" charset="0"/>
                        </a:rPr>
                        <a:t>E</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ducație</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financiară</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en-US" sz="1600" kern="1200" dirty="0">
                          <a:solidFill>
                            <a:schemeClr val="dk1"/>
                          </a:solidFill>
                          <a:effectLst/>
                          <a:latin typeface="Times New Roman" panose="02020603050405020304" pitchFamily="18" charset="0"/>
                          <a:ea typeface="+mn-ea"/>
                          <a:cs typeface="Times New Roman" panose="02020603050405020304" pitchFamily="18" charset="0"/>
                        </a:rPr>
                        <a:t>Banca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Națională</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României</a:t>
                      </a:r>
                      <a:endParaRPr lang="ro-RO"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29461549"/>
                  </a:ext>
                </a:extLst>
              </a:tr>
              <a:tr h="509305">
                <a:tc>
                  <a:txBody>
                    <a:bodyPr/>
                    <a:lstStyle/>
                    <a:p>
                      <a:pPr algn="ctr"/>
                      <a:r>
                        <a:rPr lang="en-US" sz="1600" b="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Start!Aleargă,copile</a:t>
                      </a:r>
                      <a:r>
                        <a:rPr lang="en-US" sz="1600" b="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b="0" dirty="0">
                        <a:latin typeface="Times New Roman" panose="02020603050405020304" pitchFamily="18" charset="0"/>
                        <a:cs typeface="Times New Roman" panose="02020603050405020304" pitchFamily="18" charset="0"/>
                      </a:endParaRPr>
                    </a:p>
                  </a:txBody>
                  <a:tcPr/>
                </a:tc>
                <a:tc>
                  <a:txBody>
                    <a:bodyPr/>
                    <a:lstStyle/>
                    <a:p>
                      <a:pPr algn="ctr"/>
                      <a:r>
                        <a:rPr lang="ro-RO" sz="1600" b="0" dirty="0">
                          <a:latin typeface="Times New Roman" panose="02020603050405020304" pitchFamily="18" charset="0"/>
                          <a:cs typeface="Times New Roman" panose="02020603050405020304" pitchFamily="18" charset="0"/>
                        </a:rPr>
                        <a:t>Educație fizică și sport</a:t>
                      </a:r>
                    </a:p>
                  </a:txBody>
                  <a:tcPr/>
                </a:tc>
                <a:tc>
                  <a:txBody>
                    <a:bodyPr/>
                    <a:lstStyle/>
                    <a:p>
                      <a:pPr algn="ctr"/>
                      <a:r>
                        <a:rPr lang="en-US" sz="1600" b="0" kern="1200" dirty="0">
                          <a:solidFill>
                            <a:schemeClr val="dk1"/>
                          </a:solidFill>
                          <a:effectLst/>
                          <a:latin typeface="Times New Roman" panose="02020603050405020304" pitchFamily="18" charset="0"/>
                          <a:ea typeface="+mn-ea"/>
                          <a:cs typeface="Times New Roman" panose="02020603050405020304" pitchFamily="18" charset="0"/>
                        </a:rPr>
                        <a:t>LTIA </a:t>
                      </a: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Fetești,Liceul</a:t>
                      </a:r>
                      <a:r>
                        <a:rPr lang="en-US" sz="1600" b="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Teoretic</a:t>
                      </a:r>
                      <a:r>
                        <a:rPr lang="en-US" sz="1600" b="0" kern="1200" dirty="0">
                          <a:solidFill>
                            <a:schemeClr val="dk1"/>
                          </a:solidFill>
                          <a:effectLst/>
                          <a:latin typeface="Times New Roman" panose="02020603050405020304" pitchFamily="18" charset="0"/>
                          <a:ea typeface="+mn-ea"/>
                          <a:cs typeface="Times New Roman" panose="02020603050405020304" pitchFamily="18" charset="0"/>
                        </a:rPr>
                        <a:t> „Carol I” </a:t>
                      </a: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Fetești,Șc</a:t>
                      </a:r>
                      <a:r>
                        <a:rPr lang="en-US" sz="1600" b="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Gimn</a:t>
                      </a:r>
                      <a:r>
                        <a:rPr lang="en-US" sz="1600" b="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Dimitrie</a:t>
                      </a:r>
                      <a:r>
                        <a:rPr lang="en-US" sz="1600" b="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Cantemir</a:t>
                      </a:r>
                      <a:r>
                        <a:rPr lang="en-US" sz="1600" b="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Fetești,Șc</a:t>
                      </a:r>
                      <a:r>
                        <a:rPr lang="en-US" sz="1600" b="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Gimn</a:t>
                      </a:r>
                      <a:r>
                        <a:rPr lang="en-US" sz="1600" b="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Făcăeni</a:t>
                      </a:r>
                      <a:endParaRPr lang="ro-RO" sz="16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60003338"/>
                  </a:ext>
                </a:extLst>
              </a:tr>
              <a:tr h="442923">
                <a:tc>
                  <a:txBody>
                    <a:bodyPr/>
                    <a:lstStyle/>
                    <a:p>
                      <a:pPr algn="ct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Școala</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bani</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ro-RO" sz="1600" kern="1200" dirty="0">
                          <a:solidFill>
                            <a:schemeClr val="dk1"/>
                          </a:solidFill>
                          <a:effectLst/>
                          <a:latin typeface="Times New Roman" panose="02020603050405020304" pitchFamily="18" charset="0"/>
                          <a:ea typeface="+mn-ea"/>
                          <a:cs typeface="Times New Roman" panose="02020603050405020304" pitchFamily="18" charset="0"/>
                        </a:rPr>
                        <a:t>E</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duca</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ț</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ie</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cet</a:t>
                      </a:r>
                      <a:r>
                        <a:rPr lang="ro-RO" sz="1600" kern="1200" dirty="0" err="1">
                          <a:solidFill>
                            <a:schemeClr val="dk1"/>
                          </a:solidFill>
                          <a:effectLst/>
                          <a:latin typeface="Times New Roman" panose="02020603050405020304" pitchFamily="18" charset="0"/>
                          <a:ea typeface="+mn-ea"/>
                          <a:cs typeface="Times New Roman" panose="02020603050405020304" pitchFamily="18" charset="0"/>
                        </a:rPr>
                        <a:t>ăț</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eneasc</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ă</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en-US" sz="1600" kern="1200" dirty="0">
                          <a:solidFill>
                            <a:schemeClr val="dk1"/>
                          </a:solidFill>
                          <a:effectLst/>
                          <a:latin typeface="Times New Roman" panose="02020603050405020304" pitchFamily="18" charset="0"/>
                          <a:ea typeface="+mn-ea"/>
                          <a:cs typeface="Times New Roman" panose="02020603050405020304" pitchFamily="18" charset="0"/>
                        </a:rPr>
                        <a:t>Banca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Națională</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României</a:t>
                      </a:r>
                      <a:endParaRPr lang="ro-RO"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807462856"/>
                  </a:ext>
                </a:extLst>
              </a:tr>
              <a:tr h="501640">
                <a:tc>
                  <a:txBody>
                    <a:bodyPr/>
                    <a:lstStyle/>
                    <a:p>
                      <a:pPr algn="ctr"/>
                      <a:r>
                        <a:rPr lang="ro-RO" sz="160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Săptămâna</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sportului</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sănătății</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sz="1600" b="0" dirty="0">
                          <a:latin typeface="Times New Roman" panose="02020603050405020304" pitchFamily="18" charset="0"/>
                          <a:cs typeface="Times New Roman" panose="02020603050405020304" pitchFamily="18" charset="0"/>
                        </a:rPr>
                        <a:t>Educație fizică și sport</a:t>
                      </a:r>
                    </a:p>
                    <a:p>
                      <a:pPr algn="ct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ro-RO" sz="16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2623977832"/>
                  </a:ext>
                </a:extLst>
              </a:tr>
            </a:tbl>
          </a:graphicData>
        </a:graphic>
      </p:graphicFrame>
    </p:spTree>
    <p:extLst>
      <p:ext uri="{BB962C8B-B14F-4D97-AF65-F5344CB8AC3E}">
        <p14:creationId xmlns:p14="http://schemas.microsoft.com/office/powerpoint/2010/main" val="3506080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D578A37-7C22-4083-B7A6-BEB2E668CF57}"/>
              </a:ext>
            </a:extLst>
          </p:cNvPr>
          <p:cNvSpPr>
            <a:spLocks noGrp="1"/>
          </p:cNvSpPr>
          <p:nvPr>
            <p:ph type="title"/>
          </p:nvPr>
        </p:nvSpPr>
        <p:spPr>
          <a:xfrm>
            <a:off x="1704623" y="624110"/>
            <a:ext cx="10193866" cy="1280890"/>
          </a:xfrm>
        </p:spPr>
        <p:txBody>
          <a:bodyPr>
            <a:normAutofit fontScale="90000"/>
          </a:bodyPr>
          <a:lstStyle/>
          <a:p>
            <a:pPr marR="744855">
              <a:lnSpc>
                <a:spcPct val="115000"/>
              </a:lnSpc>
              <a:spcBef>
                <a:spcPts val="5"/>
              </a:spcBef>
              <a:spcAft>
                <a:spcPts val="6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Prezentul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raport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activitate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fost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întocmit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baza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rapoartelor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responsabililor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comisii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precum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şi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baza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datelor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statistice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furnizate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compartimentul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secretariat,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referindu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 la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perioada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01.09.2021-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31.08.</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2022.</a:t>
            </a:r>
            <a:br>
              <a:rPr lang="ro-RO" sz="1800" dirty="0">
                <a:effectLst/>
                <a:latin typeface="Times New Roman" panose="02020603050405020304" pitchFamily="18" charset="0"/>
                <a:ea typeface="Calibri" panose="020F0502020204030204" pitchFamily="34" charset="0"/>
                <a:cs typeface="Times New Roman" panose="02020603050405020304" pitchFamily="18" charset="0"/>
              </a:rPr>
            </a:b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Activitatea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desfasurat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baza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prevederilor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Planului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managerial precum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şi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Planului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activităţi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elaborate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pentru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atingerea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obiectivelor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propuse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o-RO" dirty="0">
              <a:latin typeface="Times New Roman" panose="02020603050405020304" pitchFamily="18" charset="0"/>
              <a:cs typeface="Times New Roman" panose="02020603050405020304" pitchFamily="18" charset="0"/>
            </a:endParaRPr>
          </a:p>
        </p:txBody>
      </p:sp>
      <p:sp>
        <p:nvSpPr>
          <p:cNvPr id="3" name="Substituent conținut 2">
            <a:extLst>
              <a:ext uri="{FF2B5EF4-FFF2-40B4-BE49-F238E27FC236}">
                <a16:creationId xmlns:a16="http://schemas.microsoft.com/office/drawing/2014/main" id="{4EECE90F-12A8-4FCD-8BB4-5ED32F7776A9}"/>
              </a:ext>
            </a:extLst>
          </p:cNvPr>
          <p:cNvSpPr>
            <a:spLocks noGrp="1"/>
          </p:cNvSpPr>
          <p:nvPr>
            <p:ph idx="1"/>
          </p:nvPr>
        </p:nvSpPr>
        <p:spPr>
          <a:xfrm>
            <a:off x="507999" y="1738489"/>
            <a:ext cx="11514667" cy="4944533"/>
          </a:xfrm>
        </p:spPr>
        <p:txBody>
          <a:bodyPr>
            <a:normAutofit fontScale="25000" lnSpcReduction="20000"/>
          </a:bodyPr>
          <a:lstStyle/>
          <a:p>
            <a:pPr marL="0" lvl="0" indent="0" rtl="0">
              <a:buNone/>
            </a:pPr>
            <a:r>
              <a:rPr lang="ro-RO" sz="5600" b="1" dirty="0">
                <a:solidFill>
                  <a:srgbClr val="000000"/>
                </a:solidFill>
                <a:effectLst/>
                <a:latin typeface="Times New Roman" panose="02020603050405020304" pitchFamily="18" charset="0"/>
                <a:ea typeface="Calibri" panose="020F0502020204030204" pitchFamily="34" charset="0"/>
              </a:rPr>
              <a:t>ACTIVITATEA MANAGERIALĂ </a:t>
            </a:r>
            <a:endPar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În anul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şcolar</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2021-2022, la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Şcoala</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Gimnazială </a:t>
            </a:r>
            <a:r>
              <a:rPr lang="en-US"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“Mihai </a:t>
            </a:r>
            <a:r>
              <a:rPr lang="en-US"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Viteazul</a:t>
            </a:r>
            <a:r>
              <a:rPr lang="en-US"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Fetești, activitatea managerială s-a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desfăşurat</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sub semnul continuării aplicării principiilor reformei în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învăţământul</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preuniversitar de stat. Întocmirea documentelor de proiectare a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activităţii</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la toate nivelurile s-a realizat în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concordanţă</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cu: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Legea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Învăţământului</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nr. 1/2011;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Planul managerial al ISJ Ialomița;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Metodologia formării continue a personalului didactic din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învăţământul</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preuniversitar; </a:t>
            </a:r>
          </a:p>
          <a:p>
            <a:pPr>
              <a:tabLst>
                <a:tab pos="2971800" algn="ctr"/>
                <a:tab pos="5943600" algn="r"/>
                <a:tab pos="2971800" algn="ctr"/>
                <a:tab pos="5667375" algn="l"/>
              </a:tabLst>
            </a:pPr>
            <a:r>
              <a:rPr lang="en-US" sz="5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4. </a:t>
            </a:r>
            <a:r>
              <a:rPr lang="en-US" sz="5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Regulamentul</a:t>
            </a:r>
            <a:r>
              <a:rPr lang="en-US" sz="5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sz="5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Organizare</a:t>
            </a:r>
            <a:r>
              <a:rPr lang="en-US" sz="5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5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şi</a:t>
            </a:r>
            <a:r>
              <a:rPr lang="en-US" sz="5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5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Funcţionare</a:t>
            </a:r>
            <a:r>
              <a:rPr lang="en-US" sz="5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 </a:t>
            </a:r>
            <a:r>
              <a:rPr lang="en-US" sz="5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Unităţilor</a:t>
            </a:r>
            <a:r>
              <a:rPr lang="en-US" sz="5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sz="5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Învăţământ</a:t>
            </a:r>
            <a:r>
              <a:rPr lang="en-US" sz="5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5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Preuniversitar</a:t>
            </a:r>
            <a:endParaRPr lang="ro-RO" sz="5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 Regulamentul de organizare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şi</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funcţionare</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 Consiliului de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Administraţie</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 Regulamentul privind asigurarea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calităţii</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în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educaţie</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 Deciziile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şi</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ordinele transmise de ISJ Ialomița;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 Metodologiile elaborate de ME, privitoare la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învăţământul</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preuniversitar gimnazial de stat;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 Planul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operaţional</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al ISJ Ialomița, privind măsurile de prevenire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şi</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combatere a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violenţei</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în mediul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şcolar</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 ROFUI: Regulament de organizare și funcționare pentru anul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şcolar</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2021-2022;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11. Planul-cadru de învățământ pentru învățământul preuniversitar ;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 Curriculum Național ;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13. Metodologia </a:t>
            </a:r>
            <a:r>
              <a:rPr lang="ro-RO" sz="5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mişcării</a:t>
            </a:r>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personalului didactic; </a:t>
            </a:r>
          </a:p>
          <a:p>
            <a:r>
              <a:rPr lang="ro-RO" sz="5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14. Metodologia evaluării personalului didactic .</a:t>
            </a:r>
            <a:endParaRPr lang="ro-RO" sz="5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tabLst>
                <a:tab pos="2971800" algn="ctr"/>
                <a:tab pos="5943600" algn="r"/>
                <a:tab pos="2971800" algn="ctr"/>
                <a:tab pos="5667375" algn="l"/>
              </a:tabLst>
            </a:pPr>
            <a:r>
              <a:rPr lang="ro-RO" sz="5600"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ro-RO" dirty="0"/>
          </a:p>
        </p:txBody>
      </p:sp>
    </p:spTree>
    <p:extLst>
      <p:ext uri="{BB962C8B-B14F-4D97-AF65-F5344CB8AC3E}">
        <p14:creationId xmlns:p14="http://schemas.microsoft.com/office/powerpoint/2010/main" val="3595315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9EE1F460-16E8-42C0-A639-4C6429947D27}"/>
              </a:ext>
            </a:extLst>
          </p:cNvPr>
          <p:cNvSpPr>
            <a:spLocks noGrp="1"/>
          </p:cNvSpPr>
          <p:nvPr>
            <p:ph type="title"/>
          </p:nvPr>
        </p:nvSpPr>
        <p:spPr>
          <a:xfrm>
            <a:off x="1625601" y="624110"/>
            <a:ext cx="9879011" cy="1280890"/>
          </a:xfrm>
        </p:spPr>
        <p:txBody>
          <a:bodyPr/>
          <a:lstStyle/>
          <a:p>
            <a:pPr algn="ctr"/>
            <a:r>
              <a:rPr lang="ro-RO" dirty="0">
                <a:latin typeface="Times New Roman" panose="02020603050405020304" pitchFamily="18" charset="0"/>
                <a:cs typeface="Times New Roman" panose="02020603050405020304" pitchFamily="18" charset="0"/>
              </a:rPr>
              <a:t>Proiecte educaționale desfășurate în anul școlar </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2021-2022</a:t>
            </a:r>
            <a:endParaRPr lang="ro-RO" dirty="0"/>
          </a:p>
        </p:txBody>
      </p:sp>
      <p:graphicFrame>
        <p:nvGraphicFramePr>
          <p:cNvPr id="4" name="Tabel 4">
            <a:extLst>
              <a:ext uri="{FF2B5EF4-FFF2-40B4-BE49-F238E27FC236}">
                <a16:creationId xmlns:a16="http://schemas.microsoft.com/office/drawing/2014/main" id="{EDB53EC7-81BD-49AE-B31D-F2EEFEB0DB3A}"/>
              </a:ext>
            </a:extLst>
          </p:cNvPr>
          <p:cNvGraphicFramePr>
            <a:graphicFrameLocks noGrp="1"/>
          </p:cNvGraphicFramePr>
          <p:nvPr>
            <p:ph idx="1"/>
            <p:extLst>
              <p:ext uri="{D42A27DB-BD31-4B8C-83A1-F6EECF244321}">
                <p14:modId xmlns:p14="http://schemas.microsoft.com/office/powerpoint/2010/main" val="2448135221"/>
              </p:ext>
            </p:extLst>
          </p:nvPr>
        </p:nvGraphicFramePr>
        <p:xfrm>
          <a:off x="2054578" y="2133600"/>
          <a:ext cx="9450036" cy="4342384"/>
        </p:xfrm>
        <a:graphic>
          <a:graphicData uri="http://schemas.openxmlformats.org/drawingml/2006/table">
            <a:tbl>
              <a:tblPr firstRow="1" bandRow="1">
                <a:tableStyleId>{5C22544A-7EE6-4342-B048-85BDC9FD1C3A}</a:tableStyleId>
              </a:tblPr>
              <a:tblGrid>
                <a:gridCol w="3150012">
                  <a:extLst>
                    <a:ext uri="{9D8B030D-6E8A-4147-A177-3AD203B41FA5}">
                      <a16:colId xmlns:a16="http://schemas.microsoft.com/office/drawing/2014/main" val="3647881879"/>
                    </a:ext>
                  </a:extLst>
                </a:gridCol>
                <a:gridCol w="3150012">
                  <a:extLst>
                    <a:ext uri="{9D8B030D-6E8A-4147-A177-3AD203B41FA5}">
                      <a16:colId xmlns:a16="http://schemas.microsoft.com/office/drawing/2014/main" val="742037969"/>
                    </a:ext>
                  </a:extLst>
                </a:gridCol>
                <a:gridCol w="3150012">
                  <a:extLst>
                    <a:ext uri="{9D8B030D-6E8A-4147-A177-3AD203B41FA5}">
                      <a16:colId xmlns:a16="http://schemas.microsoft.com/office/drawing/2014/main" val="899087290"/>
                    </a:ext>
                  </a:extLst>
                </a:gridCol>
              </a:tblGrid>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Denumire proiect</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Tipul  proiectului</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Parteneri</a:t>
                      </a:r>
                    </a:p>
                    <a:p>
                      <a:pPr algn="ctr"/>
                      <a:endParaRPr lang="ro-RO" dirty="0"/>
                    </a:p>
                  </a:txBody>
                  <a:tcPr/>
                </a:tc>
                <a:extLst>
                  <a:ext uri="{0D108BD9-81ED-4DB2-BD59-A6C34878D82A}">
                    <a16:rowId xmlns:a16="http://schemas.microsoft.com/office/drawing/2014/main" val="1154916323"/>
                  </a:ext>
                </a:extLst>
              </a:tr>
              <a:tr h="370840">
                <a:tc>
                  <a:txBody>
                    <a:bodyPr/>
                    <a:lstStyle/>
                    <a:p>
                      <a:pPr algn="ct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Curățăm</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România</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sz="1600" kern="1200" dirty="0">
                          <a:solidFill>
                            <a:schemeClr val="dk1"/>
                          </a:solidFill>
                          <a:effectLst/>
                          <a:latin typeface="Times New Roman" panose="02020603050405020304" pitchFamily="18" charset="0"/>
                          <a:ea typeface="+mn-ea"/>
                          <a:cs typeface="Times New Roman" panose="02020603050405020304" pitchFamily="18" charset="0"/>
                        </a:rPr>
                        <a:t>E</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ducație</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ecologică</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Primăria</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Mun.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Fetești</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Garda de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mediu</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Ialomița,Ocolul</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Silvic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Fetești</a:t>
                      </a:r>
                      <a:endParaRPr lang="ro-RO"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50819672"/>
                  </a:ext>
                </a:extLst>
              </a:tr>
              <a:tr h="370840">
                <a:tc>
                  <a:txBody>
                    <a:bodyPr/>
                    <a:lstStyle/>
                    <a:p>
                      <a:pPr algn="ctr"/>
                      <a:r>
                        <a:rPr lang="ro-RO" sz="160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Dăm</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click pe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România</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ro-RO" sz="1600" dirty="0">
                          <a:latin typeface="Times New Roman" panose="02020603050405020304" pitchFamily="18" charset="0"/>
                          <a:cs typeface="Times New Roman" panose="02020603050405020304" pitchFamily="18" charset="0"/>
                        </a:rPr>
                        <a:t>Digitalizare</a:t>
                      </a:r>
                    </a:p>
                  </a:txBody>
                  <a:tcPr/>
                </a:tc>
                <a:tc>
                  <a:txBody>
                    <a:bodyPr/>
                    <a:lstStyle/>
                    <a:p>
                      <a:pPr algn="ct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Ateliere</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fără</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F</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rontiere</a:t>
                      </a:r>
                      <a:endParaRPr lang="ro-RO"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965748"/>
                  </a:ext>
                </a:extLst>
              </a:tr>
              <a:tr h="370840">
                <a:tc>
                  <a:txBody>
                    <a:bodyPr/>
                    <a:lstStyle/>
                    <a:p>
                      <a:pPr algn="ct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lumea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literaturii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-pe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urmele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lui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Creangă</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ro-RO" sz="1600" dirty="0">
                          <a:latin typeface="Times New Roman" panose="02020603050405020304" pitchFamily="18" charset="0"/>
                          <a:cs typeface="Times New Roman" panose="02020603050405020304" pitchFamily="18" charset="0"/>
                        </a:rPr>
                        <a:t>Cultural-literal</a:t>
                      </a:r>
                    </a:p>
                  </a:txBody>
                  <a:tcPr/>
                </a:tc>
                <a:tc>
                  <a:txBody>
                    <a:bodyPr/>
                    <a:lstStyle/>
                    <a:p>
                      <a:pPr algn="ct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Biblioteca</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„George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Călin</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Fetești</a:t>
                      </a:r>
                      <a:endParaRPr lang="ro-RO"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25494499"/>
                  </a:ext>
                </a:extLst>
              </a:tr>
              <a:tr h="370840">
                <a:tc>
                  <a:txBody>
                    <a:bodyPr/>
                    <a:lstStyle/>
                    <a:p>
                      <a:pPr algn="ctr"/>
                      <a:r>
                        <a:rPr lang="ro-RO" sz="160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Citește</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-mi 100 de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povești</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ro-RO" sz="1600" dirty="0" err="1">
                          <a:latin typeface="Times New Roman" panose="02020603050405020304" pitchFamily="18" charset="0"/>
                          <a:cs typeface="Times New Roman" panose="02020603050405020304" pitchFamily="18" charset="0"/>
                        </a:rPr>
                        <a:t>Literație</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Asociația</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Ovidiu RO</a:t>
                      </a:r>
                      <a:endParaRPr lang="ro-RO"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806164198"/>
                  </a:ext>
                </a:extLst>
              </a:tr>
              <a:tr h="370840">
                <a:tc>
                  <a:txBody>
                    <a:bodyPr/>
                    <a:lstStyle/>
                    <a:p>
                      <a:pPr algn="ctr">
                        <a:lnSpc>
                          <a:spcPct val="115000"/>
                        </a:lnSpc>
                        <a:spcAft>
                          <a:spcPts val="1000"/>
                        </a:spcAft>
                      </a:pPr>
                      <a:r>
                        <a:rPr lang="en-US" sz="1600" b="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600" b="0" dirty="0" err="1">
                          <a:effectLst/>
                          <a:latin typeface="Times New Roman" panose="02020603050405020304" pitchFamily="18" charset="0"/>
                          <a:ea typeface="Calibri" panose="020F0502020204030204" pitchFamily="34" charset="0"/>
                          <a:cs typeface="Times New Roman" panose="02020603050405020304" pitchFamily="18" charset="0"/>
                        </a:rPr>
                        <a:t>Marșul</a:t>
                      </a:r>
                      <a:r>
                        <a:rPr lang="en-US" sz="16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a:effectLst/>
                          <a:latin typeface="Times New Roman" panose="02020603050405020304" pitchFamily="18" charset="0"/>
                          <a:ea typeface="Calibri" panose="020F0502020204030204" pitchFamily="34" charset="0"/>
                          <a:cs typeface="Times New Roman" panose="02020603050405020304" pitchFamily="18" charset="0"/>
                        </a:rPr>
                        <a:t>pentru</a:t>
                      </a:r>
                      <a:r>
                        <a:rPr lang="en-US" sz="16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a:effectLst/>
                          <a:latin typeface="Times New Roman" panose="02020603050405020304" pitchFamily="18" charset="0"/>
                          <a:ea typeface="Calibri" panose="020F0502020204030204" pitchFamily="34" charset="0"/>
                          <a:cs typeface="Times New Roman" panose="02020603050405020304" pitchFamily="18" charset="0"/>
                        </a:rPr>
                        <a:t>viață</a:t>
                      </a:r>
                      <a:r>
                        <a:rPr lang="en-US" sz="1600" b="0" dirty="0">
                          <a:effectLst/>
                          <a:latin typeface="Times New Roman" panose="02020603050405020304" pitchFamily="18" charset="0"/>
                          <a:ea typeface="Calibri" panose="020F0502020204030204" pitchFamily="34" charset="0"/>
                          <a:cs typeface="Times New Roman" panose="02020603050405020304" pitchFamily="18" charset="0"/>
                        </a:rPr>
                        <a:t>”</a:t>
                      </a:r>
                      <a:endParaRPr lang="ro-RO"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algn="ctr">
                        <a:lnSpc>
                          <a:spcPct val="115000"/>
                        </a:lnSpc>
                        <a:spcAft>
                          <a:spcPts val="1000"/>
                        </a:spcAft>
                      </a:pPr>
                      <a:r>
                        <a:rPr lang="ro-RO" sz="1600" b="0" dirty="0">
                          <a:effectLst/>
                          <a:latin typeface="Times New Roman" panose="02020603050405020304" pitchFamily="18" charset="0"/>
                          <a:ea typeface="Calibri" panose="020F0502020204030204" pitchFamily="34" charset="0"/>
                          <a:cs typeface="Times New Roman" panose="02020603050405020304" pitchFamily="18" charset="0"/>
                        </a:rPr>
                        <a:t>Educație cetățenească</a:t>
                      </a:r>
                    </a:p>
                  </a:txBody>
                  <a:tcPr/>
                </a:tc>
                <a:tc>
                  <a:txBody>
                    <a:bodyPr/>
                    <a:lstStyle/>
                    <a:p>
                      <a:pPr marL="0" marR="0" lvl="0" indent="0" algn="ctr" defTabSz="457200" rtl="0" eaLnBrk="1" fontAlgn="auto" latinLnBrk="0" hangingPunct="1">
                        <a:lnSpc>
                          <a:spcPct val="115000"/>
                        </a:lnSpc>
                        <a:spcBef>
                          <a:spcPts val="0"/>
                        </a:spcBef>
                        <a:spcAft>
                          <a:spcPts val="1000"/>
                        </a:spcAft>
                        <a:buClrTx/>
                        <a:buSzTx/>
                        <a:buFontTx/>
                        <a:buNone/>
                        <a:tabLst/>
                        <a:defRPr/>
                      </a:pP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Protopopiatul</a:t>
                      </a:r>
                      <a:r>
                        <a:rPr lang="en-US" sz="1600" b="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b="0" kern="1200" dirty="0" err="1">
                          <a:solidFill>
                            <a:schemeClr val="dk1"/>
                          </a:solidFill>
                          <a:effectLst/>
                          <a:latin typeface="Times New Roman" panose="02020603050405020304" pitchFamily="18" charset="0"/>
                          <a:ea typeface="+mn-ea"/>
                          <a:cs typeface="Times New Roman" panose="02020603050405020304" pitchFamily="18" charset="0"/>
                        </a:rPr>
                        <a:t>Fetești</a:t>
                      </a:r>
                      <a:endParaRPr lang="ro-RO" sz="1600" b="0" kern="1200" dirty="0">
                        <a:solidFill>
                          <a:schemeClr val="dk1"/>
                        </a:solidFill>
                        <a:effectLst/>
                        <a:latin typeface="Times New Roman" panose="02020603050405020304" pitchFamily="18" charset="0"/>
                        <a:ea typeface="+mn-ea"/>
                        <a:cs typeface="Times New Roman" panose="02020603050405020304" pitchFamily="18" charset="0"/>
                      </a:endParaRPr>
                    </a:p>
                    <a:p>
                      <a:pPr algn="ctr">
                        <a:lnSpc>
                          <a:spcPct val="115000"/>
                        </a:lnSpc>
                        <a:spcAft>
                          <a:spcPts val="1000"/>
                        </a:spcAft>
                      </a:pPr>
                      <a:endParaRPr lang="ro-RO"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534183466"/>
                  </a:ext>
                </a:extLst>
              </a:tr>
              <a:tr h="370840">
                <a:tc>
                  <a:txBody>
                    <a:bodyPr/>
                    <a:lstStyle/>
                    <a:p>
                      <a:pPr algn="ctr">
                        <a:lnSpc>
                          <a:spcPct val="115000"/>
                        </a:lnSpc>
                        <a:spcAft>
                          <a:spcPts val="10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Ziua</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eroilor</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lvl="0" indent="0" algn="ctr" defTabSz="457200" rtl="0" eaLnBrk="1" fontAlgn="auto" latinLnBrk="0" hangingPunct="1">
                        <a:lnSpc>
                          <a:spcPct val="115000"/>
                        </a:lnSpc>
                        <a:spcBef>
                          <a:spcPts val="0"/>
                        </a:spcBef>
                        <a:spcAft>
                          <a:spcPts val="1000"/>
                        </a:spcAft>
                        <a:buClrTx/>
                        <a:buSzTx/>
                        <a:buFontTx/>
                        <a:buNone/>
                        <a:tabLst/>
                        <a:defRPr/>
                      </a:pPr>
                      <a:r>
                        <a:rPr lang="ro-RO" sz="1600" b="0" dirty="0">
                          <a:effectLst/>
                          <a:latin typeface="Times New Roman" panose="02020603050405020304" pitchFamily="18" charset="0"/>
                          <a:ea typeface="Calibri" panose="020F0502020204030204" pitchFamily="34" charset="0"/>
                          <a:cs typeface="Times New Roman" panose="02020603050405020304" pitchFamily="18" charset="0"/>
                        </a:rPr>
                        <a:t>Educație cetățenească</a:t>
                      </a:r>
                    </a:p>
                    <a:p>
                      <a:pPr algn="ctr">
                        <a:lnSpc>
                          <a:spcPct val="115000"/>
                        </a:lnSpc>
                        <a:spcAft>
                          <a:spcPts val="1000"/>
                        </a:spcAft>
                      </a:pPr>
                      <a:endParaRPr lang="ro-RO"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algn="ctr">
                        <a:lnSpc>
                          <a:spcPct val="115000"/>
                        </a:lnSpc>
                        <a:spcAft>
                          <a:spcPts val="1000"/>
                        </a:spcAft>
                      </a:pP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Muzeul</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Municipal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Anghel</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Saligny</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783556889"/>
                  </a:ext>
                </a:extLst>
              </a:tr>
            </a:tbl>
          </a:graphicData>
        </a:graphic>
      </p:graphicFrame>
    </p:spTree>
    <p:extLst>
      <p:ext uri="{BB962C8B-B14F-4D97-AF65-F5344CB8AC3E}">
        <p14:creationId xmlns:p14="http://schemas.microsoft.com/office/powerpoint/2010/main" val="153334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8CB489C-2DA8-4A3A-BDE1-8B2C13D99E32}"/>
              </a:ext>
            </a:extLst>
          </p:cNvPr>
          <p:cNvSpPr>
            <a:spLocks noGrp="1"/>
          </p:cNvSpPr>
          <p:nvPr>
            <p:ph type="title"/>
          </p:nvPr>
        </p:nvSpPr>
        <p:spPr>
          <a:xfrm>
            <a:off x="1738490" y="624110"/>
            <a:ext cx="9766122" cy="956334"/>
          </a:xfrm>
        </p:spPr>
        <p:txBody>
          <a:bodyPr>
            <a:normAutofit/>
          </a:bodyPr>
          <a:lstStyle/>
          <a:p>
            <a:pPr algn="ctr"/>
            <a:r>
              <a:rPr lang="ro-RO" dirty="0">
                <a:latin typeface="Times New Roman" panose="02020603050405020304" pitchFamily="18" charset="0"/>
                <a:cs typeface="Times New Roman" panose="02020603050405020304" pitchFamily="18" charset="0"/>
              </a:rPr>
              <a:t>Contracte de colaborare/parteneriate educaționale</a:t>
            </a:r>
          </a:p>
        </p:txBody>
      </p:sp>
      <p:sp>
        <p:nvSpPr>
          <p:cNvPr id="4" name="Substituent conținut 3">
            <a:extLst>
              <a:ext uri="{FF2B5EF4-FFF2-40B4-BE49-F238E27FC236}">
                <a16:creationId xmlns:a16="http://schemas.microsoft.com/office/drawing/2014/main" id="{CDC4E81E-10BC-493B-A1DB-43F3DBB0B129}"/>
              </a:ext>
            </a:extLst>
          </p:cNvPr>
          <p:cNvSpPr>
            <a:spLocks noGrp="1"/>
          </p:cNvSpPr>
          <p:nvPr>
            <p:ph sz="half" idx="2"/>
          </p:nvPr>
        </p:nvSpPr>
        <p:spPr>
          <a:xfrm>
            <a:off x="903111" y="1693332"/>
            <a:ext cx="5192889" cy="4933245"/>
          </a:xfrm>
        </p:spPr>
        <p:txBody>
          <a:bodyPr>
            <a:normAutofit fontScale="32500" lnSpcReduction="20000"/>
          </a:bodyPr>
          <a:lstStyle/>
          <a:p>
            <a:r>
              <a:rPr lang="en-US" sz="4300" dirty="0">
                <a:solidFill>
                  <a:schemeClr val="tx1"/>
                </a:solidFill>
                <a:effectLst/>
                <a:latin typeface="Times New Roman" panose="02020603050405020304" pitchFamily="18" charset="0"/>
                <a:ea typeface="Calibri" panose="020F0502020204030204" pitchFamily="34" charset="0"/>
              </a:rPr>
              <a:t>ONG - O DEL AMENCA ,</a:t>
            </a:r>
            <a:endParaRPr lang="ro-RO" sz="4300" dirty="0">
              <a:solidFill>
                <a:schemeClr val="tx1"/>
              </a:solidFill>
              <a:effectLst/>
              <a:latin typeface="Times New Roman" panose="02020603050405020304" pitchFamily="18" charset="0"/>
              <a:ea typeface="Times New Roman" panose="02020603050405020304" pitchFamily="18" charset="0"/>
            </a:endParaRPr>
          </a:p>
          <a:p>
            <a:r>
              <a:rPr lang="ro-RO" sz="4300" dirty="0">
                <a:solidFill>
                  <a:schemeClr val="tx1"/>
                </a:solidFill>
                <a:effectLst/>
                <a:latin typeface="Times New Roman" panose="02020603050405020304" pitchFamily="18" charset="0"/>
                <a:ea typeface="Times New Roman" panose="02020603050405020304" pitchFamily="18" charset="0"/>
              </a:rPr>
              <a:t>ASOCIATIA NATIONALA PENTRU COPII SI ADULTI CU AUTISM DIN ROMANIA – CENTRUL DE ZI ”LUCIA”</a:t>
            </a:r>
          </a:p>
          <a:p>
            <a:r>
              <a:rPr lang="ro-RO" sz="4300" dirty="0">
                <a:solidFill>
                  <a:schemeClr val="tx1"/>
                </a:solidFill>
                <a:effectLst/>
                <a:latin typeface="Times New Roman" panose="02020603050405020304" pitchFamily="18" charset="0"/>
                <a:ea typeface="Times New Roman" panose="02020603050405020304" pitchFamily="18" charset="0"/>
              </a:rPr>
              <a:t>SALVAȚI COPIII</a:t>
            </a: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rPr>
              <a:t> LTIA FETEȘTI,</a:t>
            </a:r>
            <a:r>
              <a:rPr lang="ro-RO" sz="4300" dirty="0">
                <a:solidFill>
                  <a:schemeClr val="tx1"/>
                </a:solidFill>
                <a:effectLst/>
                <a:latin typeface="Times New Roman" panose="02020603050405020304" pitchFamily="18" charset="0"/>
                <a:ea typeface="Calibri" panose="020F0502020204030204" pitchFamily="34" charset="0"/>
              </a:rPr>
              <a:t> </a:t>
            </a:r>
            <a:r>
              <a:rPr lang="en-US" sz="4300" dirty="0">
                <a:solidFill>
                  <a:schemeClr val="tx1"/>
                </a:solidFill>
                <a:effectLst/>
                <a:latin typeface="Times New Roman" panose="02020603050405020304" pitchFamily="18" charset="0"/>
                <a:ea typeface="Calibri" panose="020F0502020204030204" pitchFamily="34" charset="0"/>
              </a:rPr>
              <a:t>LICEUL TEORETIC „CAROL I” FETEȘTI,</a:t>
            </a:r>
            <a:r>
              <a:rPr lang="ro-RO" sz="4300" dirty="0">
                <a:solidFill>
                  <a:schemeClr val="tx1"/>
                </a:solidFill>
                <a:effectLst/>
                <a:latin typeface="Times New Roman" panose="02020603050405020304" pitchFamily="18" charset="0"/>
                <a:ea typeface="Calibri" panose="020F0502020204030204" pitchFamily="34" charset="0"/>
              </a:rPr>
              <a:t>  </a:t>
            </a:r>
            <a:r>
              <a:rPr lang="en-US" sz="4300" dirty="0">
                <a:solidFill>
                  <a:schemeClr val="tx1"/>
                </a:solidFill>
                <a:effectLst/>
                <a:latin typeface="Times New Roman" panose="02020603050405020304" pitchFamily="18" charset="0"/>
                <a:ea typeface="Calibri" panose="020F0502020204030204" pitchFamily="34" charset="0"/>
              </a:rPr>
              <a:t>ȘC. GIMN.„DIMITRIE CANTEMIR” FETEȘTI,</a:t>
            </a:r>
            <a:r>
              <a:rPr lang="ro-RO" sz="4300" dirty="0">
                <a:solidFill>
                  <a:schemeClr val="tx1"/>
                </a:solidFill>
                <a:effectLst/>
                <a:latin typeface="Times New Roman" panose="02020603050405020304" pitchFamily="18" charset="0"/>
                <a:ea typeface="Calibri" panose="020F0502020204030204" pitchFamily="34" charset="0"/>
              </a:rPr>
              <a:t> </a:t>
            </a:r>
            <a:r>
              <a:rPr lang="en-US" sz="4300" dirty="0">
                <a:solidFill>
                  <a:schemeClr val="tx1"/>
                </a:solidFill>
                <a:effectLst/>
                <a:latin typeface="Times New Roman" panose="02020603050405020304" pitchFamily="18" charset="0"/>
                <a:ea typeface="Calibri" panose="020F0502020204030204" pitchFamily="34" charset="0"/>
              </a:rPr>
              <a:t>ȘC. GIMN. FĂCĂENI</a:t>
            </a:r>
            <a:endParaRPr lang="ro-RO" sz="4300" dirty="0">
              <a:solidFill>
                <a:schemeClr val="tx1"/>
              </a:solidFill>
              <a:effectLst/>
              <a:latin typeface="Times New Roman" panose="02020603050405020304" pitchFamily="18" charset="0"/>
              <a:ea typeface="Calibri" panose="020F0502020204030204" pitchFamily="34" charset="0"/>
            </a:endParaRP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rPr>
              <a:t>CASA MUNICIPALĂ DE CULTURĂ</a:t>
            </a:r>
            <a:endParaRPr lang="ro-RO" sz="4300" dirty="0">
              <a:solidFill>
                <a:schemeClr val="tx1"/>
              </a:solidFill>
              <a:effectLst/>
              <a:latin typeface="Times New Roman" panose="02020603050405020304" pitchFamily="18" charset="0"/>
              <a:ea typeface="Calibri" panose="020F0502020204030204" pitchFamily="34" charset="0"/>
            </a:endParaRP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rPr>
              <a:t> OCOLUL SLIVIC FETEȘTI</a:t>
            </a:r>
            <a:endParaRPr lang="ro-RO" sz="4300" dirty="0">
              <a:solidFill>
                <a:schemeClr val="tx1"/>
              </a:solidFill>
              <a:effectLst/>
              <a:latin typeface="Times New Roman" panose="02020603050405020304" pitchFamily="18" charset="0"/>
              <a:ea typeface="Calibri" panose="020F0502020204030204" pitchFamily="34" charset="0"/>
            </a:endParaRP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rPr>
              <a:t> ASOCIAȚIA OVIDIU RO</a:t>
            </a:r>
            <a:endParaRPr lang="ro-RO" sz="4300" dirty="0">
              <a:solidFill>
                <a:schemeClr val="tx1"/>
              </a:solidFill>
              <a:effectLst/>
              <a:latin typeface="Times New Roman" panose="02020603050405020304" pitchFamily="18" charset="0"/>
              <a:ea typeface="Calibri" panose="020F0502020204030204" pitchFamily="34" charset="0"/>
            </a:endParaRP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rPr>
              <a:t>„DĂM CLICK PE ROMÂNIA” ATELIERE FĂRĂ FRONTIERE</a:t>
            </a:r>
            <a:endParaRPr lang="ro-RO" sz="4300" dirty="0">
              <a:solidFill>
                <a:schemeClr val="tx1"/>
              </a:solidFill>
              <a:effectLst/>
              <a:latin typeface="Times New Roman" panose="02020603050405020304" pitchFamily="18" charset="0"/>
              <a:ea typeface="Calibri" panose="020F0502020204030204" pitchFamily="34" charset="0"/>
            </a:endParaRP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rPr>
              <a:t>PRIMĂRIA MUN. FETEȘTI</a:t>
            </a:r>
            <a:r>
              <a:rPr lang="ro-RO" sz="4300" dirty="0">
                <a:solidFill>
                  <a:schemeClr val="tx1"/>
                </a:solidFill>
                <a:effectLst/>
                <a:latin typeface="Times New Roman" panose="02020603050405020304" pitchFamily="18" charset="0"/>
                <a:ea typeface="Calibri" panose="020F0502020204030204" pitchFamily="34" charset="0"/>
              </a:rPr>
              <a:t>, </a:t>
            </a:r>
            <a:r>
              <a:rPr lang="en-US" sz="4300" dirty="0">
                <a:solidFill>
                  <a:schemeClr val="tx1"/>
                </a:solidFill>
                <a:effectLst/>
                <a:latin typeface="Times New Roman" panose="02020603050405020304" pitchFamily="18" charset="0"/>
                <a:ea typeface="Calibri" panose="020F0502020204030204" pitchFamily="34" charset="0"/>
              </a:rPr>
              <a:t>GARDA DE MED</a:t>
            </a:r>
            <a:r>
              <a:rPr lang="ro-RO" sz="4300" dirty="0">
                <a:solidFill>
                  <a:schemeClr val="tx1"/>
                </a:solidFill>
                <a:effectLst/>
                <a:latin typeface="Times New Roman" panose="02020603050405020304" pitchFamily="18" charset="0"/>
                <a:ea typeface="Calibri" panose="020F0502020204030204" pitchFamily="34" charset="0"/>
              </a:rPr>
              <a:t>IU</a:t>
            </a:r>
          </a:p>
          <a:p>
            <a:endParaRPr lang="ro-RO" dirty="0"/>
          </a:p>
        </p:txBody>
      </p:sp>
      <p:sp>
        <p:nvSpPr>
          <p:cNvPr id="6" name="Substituent conținut 5">
            <a:extLst>
              <a:ext uri="{FF2B5EF4-FFF2-40B4-BE49-F238E27FC236}">
                <a16:creationId xmlns:a16="http://schemas.microsoft.com/office/drawing/2014/main" id="{7B6C48BA-883E-437F-B7C2-F94CD04B162F}"/>
              </a:ext>
            </a:extLst>
          </p:cNvPr>
          <p:cNvSpPr>
            <a:spLocks noGrp="1"/>
          </p:cNvSpPr>
          <p:nvPr>
            <p:ph sz="quarter" idx="4"/>
          </p:nvPr>
        </p:nvSpPr>
        <p:spPr>
          <a:xfrm>
            <a:off x="6649156" y="1577216"/>
            <a:ext cx="5192889" cy="4767140"/>
          </a:xfrm>
        </p:spPr>
        <p:txBody>
          <a:bodyPr>
            <a:normAutofit fontScale="40000" lnSpcReduction="20000"/>
          </a:bodyPr>
          <a:lstStyle/>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POLIȚIA MUNICIPIULUI FETEȘTI </a:t>
            </a:r>
            <a:endParaRPr lang="ro-RO"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BIBLIOTECA „GEORGE CĂLIN” FETEȘTI</a:t>
            </a:r>
            <a:endParaRPr lang="ro-RO"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CDI-ȘCOALA GIMNAZIALĂ ,,DRAGOȘ MARIN” CĂLĂRAȘI</a:t>
            </a:r>
            <a:endParaRPr lang="ro-RO"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PROTOPOPIATUL FETEȘTI</a:t>
            </a:r>
            <a:endParaRPr lang="ro-RO"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MUZEUL MUNICIPAL „ANGHEL SALIGNY”</a:t>
            </a:r>
            <a:endParaRPr lang="ro-RO"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LICEUL TEHNOLOGIC ,,DUILIU ZAMFIRESCU” CĂLĂRAȘI </a:t>
            </a:r>
            <a:endParaRPr lang="ro-RO"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4300" dirty="0">
                <a:solidFill>
                  <a:schemeClr val="tx1"/>
                </a:solidFill>
                <a:effectLst/>
                <a:latin typeface="Times New Roman" panose="02020603050405020304" pitchFamily="18" charset="0"/>
                <a:ea typeface="Calibri" panose="020F0502020204030204" pitchFamily="34" charset="0"/>
              </a:rPr>
              <a:t>ASOCIAȚIA PREVENTIS</a:t>
            </a:r>
            <a:endParaRPr lang="ro-RO" sz="4300" dirty="0">
              <a:solidFill>
                <a:schemeClr val="tx1"/>
              </a:solidFill>
              <a:effectLst/>
              <a:latin typeface="Times New Roman" panose="02020603050405020304" pitchFamily="18" charset="0"/>
              <a:ea typeface="Calibri" panose="020F0502020204030204" pitchFamily="34" charset="0"/>
            </a:endParaRPr>
          </a:p>
          <a:p>
            <a:pPr>
              <a:lnSpc>
                <a:spcPct val="115000"/>
              </a:lnSpc>
              <a:spcAft>
                <a:spcPts val="1000"/>
              </a:spcAft>
            </a:pPr>
            <a:endParaRPr lang="ro-RO" sz="43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ro-RO" dirty="0"/>
          </a:p>
        </p:txBody>
      </p:sp>
    </p:spTree>
    <p:extLst>
      <p:ext uri="{BB962C8B-B14F-4D97-AF65-F5344CB8AC3E}">
        <p14:creationId xmlns:p14="http://schemas.microsoft.com/office/powerpoint/2010/main" val="40310487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B9BEE15E-1D4E-4F31-9A5A-089BF62D6D98}"/>
              </a:ext>
            </a:extLst>
          </p:cNvPr>
          <p:cNvSpPr>
            <a:spLocks noGrp="1"/>
          </p:cNvSpPr>
          <p:nvPr>
            <p:ph type="title"/>
          </p:nvPr>
        </p:nvSpPr>
        <p:spPr>
          <a:xfrm>
            <a:off x="1772356" y="296732"/>
            <a:ext cx="10193866" cy="628957"/>
          </a:xfrm>
        </p:spPr>
        <p:txBody>
          <a:bodyPr>
            <a:normAutofit/>
          </a:bodyPr>
          <a:lstStyle/>
          <a:p>
            <a:pPr algn="ctr"/>
            <a:r>
              <a:rPr lang="ro-RO" sz="3200" dirty="0">
                <a:latin typeface="Times New Roman" panose="02020603050405020304" pitchFamily="18" charset="0"/>
                <a:cs typeface="Times New Roman" panose="02020603050405020304" pitchFamily="18" charset="0"/>
              </a:rPr>
              <a:t>Perfecționarea activității profesionale a cadrelor didactice</a:t>
            </a:r>
          </a:p>
        </p:txBody>
      </p:sp>
      <p:graphicFrame>
        <p:nvGraphicFramePr>
          <p:cNvPr id="8" name="Tabel 8">
            <a:extLst>
              <a:ext uri="{FF2B5EF4-FFF2-40B4-BE49-F238E27FC236}">
                <a16:creationId xmlns:a16="http://schemas.microsoft.com/office/drawing/2014/main" id="{15BF91CB-EB5B-4465-BD73-B0FAEF988719}"/>
              </a:ext>
            </a:extLst>
          </p:cNvPr>
          <p:cNvGraphicFramePr>
            <a:graphicFrameLocks noGrp="1"/>
          </p:cNvGraphicFramePr>
          <p:nvPr>
            <p:ph idx="1"/>
            <p:extLst>
              <p:ext uri="{D42A27DB-BD31-4B8C-83A1-F6EECF244321}">
                <p14:modId xmlns:p14="http://schemas.microsoft.com/office/powerpoint/2010/main" val="3700649058"/>
              </p:ext>
            </p:extLst>
          </p:nvPr>
        </p:nvGraphicFramePr>
        <p:xfrm>
          <a:off x="1456265" y="1106311"/>
          <a:ext cx="10193866" cy="5524641"/>
        </p:xfrm>
        <a:graphic>
          <a:graphicData uri="http://schemas.openxmlformats.org/drawingml/2006/table">
            <a:tbl>
              <a:tblPr firstRow="1" bandRow="1">
                <a:tableStyleId>{5C22544A-7EE6-4342-B048-85BDC9FD1C3A}</a:tableStyleId>
              </a:tblPr>
              <a:tblGrid>
                <a:gridCol w="2292810">
                  <a:extLst>
                    <a:ext uri="{9D8B030D-6E8A-4147-A177-3AD203B41FA5}">
                      <a16:colId xmlns:a16="http://schemas.microsoft.com/office/drawing/2014/main" val="1512198342"/>
                    </a:ext>
                  </a:extLst>
                </a:gridCol>
                <a:gridCol w="3433780">
                  <a:extLst>
                    <a:ext uri="{9D8B030D-6E8A-4147-A177-3AD203B41FA5}">
                      <a16:colId xmlns:a16="http://schemas.microsoft.com/office/drawing/2014/main" val="483281867"/>
                    </a:ext>
                  </a:extLst>
                </a:gridCol>
                <a:gridCol w="2509785">
                  <a:extLst>
                    <a:ext uri="{9D8B030D-6E8A-4147-A177-3AD203B41FA5}">
                      <a16:colId xmlns:a16="http://schemas.microsoft.com/office/drawing/2014/main" val="2367625342"/>
                    </a:ext>
                  </a:extLst>
                </a:gridCol>
                <a:gridCol w="1957491">
                  <a:extLst>
                    <a:ext uri="{9D8B030D-6E8A-4147-A177-3AD203B41FA5}">
                      <a16:colId xmlns:a16="http://schemas.microsoft.com/office/drawing/2014/main" val="341889420"/>
                    </a:ext>
                  </a:extLst>
                </a:gridCol>
              </a:tblGrid>
              <a:tr h="619743">
                <a:tc>
                  <a:txBody>
                    <a:bodyPr/>
                    <a:lstStyle/>
                    <a:p>
                      <a:pPr algn="ctr"/>
                      <a:r>
                        <a:rPr lang="ro-RO" dirty="0">
                          <a:latin typeface="Times New Roman" panose="02020603050405020304" pitchFamily="18" charset="0"/>
                          <a:cs typeface="Times New Roman" panose="02020603050405020304" pitchFamily="18" charset="0"/>
                        </a:rPr>
                        <a:t>Nume și prenume cadru didactic</a:t>
                      </a:r>
                    </a:p>
                  </a:txBody>
                  <a:tcPr/>
                </a:tc>
                <a:tc>
                  <a:txBody>
                    <a:bodyPr/>
                    <a:lstStyle/>
                    <a:p>
                      <a:pPr algn="ctr"/>
                      <a:r>
                        <a:rPr lang="ro-RO" dirty="0">
                          <a:latin typeface="Times New Roman" panose="02020603050405020304" pitchFamily="18" charset="0"/>
                          <a:cs typeface="Times New Roman" panose="02020603050405020304" pitchFamily="18" charset="0"/>
                        </a:rPr>
                        <a:t>Cursuri de formare</a:t>
                      </a:r>
                    </a:p>
                  </a:txBody>
                  <a:tcPr/>
                </a:tc>
                <a:tc>
                  <a:txBody>
                    <a:bodyPr/>
                    <a:lstStyle/>
                    <a:p>
                      <a:pPr algn="ctr"/>
                      <a:r>
                        <a:rPr lang="ro-RO" dirty="0">
                          <a:latin typeface="Times New Roman" panose="02020603050405020304" pitchFamily="18" charset="0"/>
                          <a:cs typeface="Times New Roman" panose="02020603050405020304" pitchFamily="18" charset="0"/>
                        </a:rPr>
                        <a:t>Furnizor</a:t>
                      </a:r>
                    </a:p>
                  </a:txBody>
                  <a:tcPr/>
                </a:tc>
                <a:tc>
                  <a:txBody>
                    <a:bodyPr/>
                    <a:lstStyle/>
                    <a:p>
                      <a:pPr algn="ctr"/>
                      <a:r>
                        <a:rPr lang="ro-RO" dirty="0">
                          <a:latin typeface="Times New Roman" panose="02020603050405020304" pitchFamily="18" charset="0"/>
                          <a:cs typeface="Times New Roman" panose="02020603050405020304" pitchFamily="18" charset="0"/>
                        </a:rPr>
                        <a:t>Nr. CPT/ore</a:t>
                      </a:r>
                    </a:p>
                  </a:txBody>
                  <a:tcPr/>
                </a:tc>
                <a:extLst>
                  <a:ext uri="{0D108BD9-81ED-4DB2-BD59-A6C34878D82A}">
                    <a16:rowId xmlns:a16="http://schemas.microsoft.com/office/drawing/2014/main" val="4228260988"/>
                  </a:ext>
                </a:extLst>
              </a:tr>
              <a:tr h="844328">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Times New Roman" panose="02020603050405020304" pitchFamily="18" charset="0"/>
                          <a:ea typeface="+mn-ea"/>
                          <a:cs typeface="Times New Roman" panose="02020603050405020304" pitchFamily="18" charset="0"/>
                        </a:rPr>
                        <a:t>Marin Violeta -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Marilena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Tehnici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comunicare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eficientă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școală</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Clasa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viitorului</a:t>
                      </a:r>
                      <a:endParaRPr lang="en-US"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Managementul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proiectelor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 curs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postuniversitar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formare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şi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dezvoltare</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Asociația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DALI</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Constanța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Platforma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Digitală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Google classroom</a:t>
                      </a: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Universitatea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Dun</a:t>
                      </a:r>
                      <a:r>
                        <a:rPr lang="vi-VN" sz="1200" kern="1200" dirty="0">
                          <a:solidFill>
                            <a:schemeClr val="dk1"/>
                          </a:solidFill>
                          <a:effectLst/>
                          <a:latin typeface="Times New Roman" panose="02020603050405020304" pitchFamily="18" charset="0"/>
                          <a:ea typeface="+mn-ea"/>
                          <a:cs typeface="Times New Roman" panose="02020603050405020304" pitchFamily="18" charset="0"/>
                        </a:rPr>
                        <a:t>ă</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Jos</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Galaţi</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24 CPT</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24</a:t>
                      </a:r>
                      <a:r>
                        <a:rPr lang="en-US" sz="1200" kern="1200" baseline="0" dirty="0">
                          <a:solidFill>
                            <a:schemeClr val="dk1"/>
                          </a:solidFill>
                          <a:effectLst/>
                          <a:latin typeface="Times New Roman" panose="02020603050405020304" pitchFamily="18" charset="0"/>
                          <a:ea typeface="+mn-ea"/>
                          <a:cs typeface="Times New Roman" panose="02020603050405020304" pitchFamily="18" charset="0"/>
                        </a:rPr>
                        <a:t> ore</a:t>
                      </a:r>
                      <a:endParaRPr lang="ro-RO"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730066280"/>
                  </a:ext>
                </a:extLst>
              </a:tr>
              <a:tr h="3740633">
                <a:tc>
                  <a:txBody>
                    <a:bodyPr/>
                    <a:lstStyle/>
                    <a:p>
                      <a:pPr algn="ctr"/>
                      <a:r>
                        <a:rPr lang="ro-RO" sz="1200" dirty="0">
                          <a:latin typeface="Times New Roman" panose="02020603050405020304" pitchFamily="18" charset="0"/>
                          <a:cs typeface="Times New Roman" panose="02020603050405020304" pitchFamily="18" charset="0"/>
                        </a:rPr>
                        <a:t>Pâslaru Felicia-Andreea</a:t>
                      </a:r>
                    </a:p>
                  </a:txBody>
                  <a:tcPr/>
                </a:tc>
                <a:tc>
                  <a:txBody>
                    <a:bodyPr/>
                    <a:lstStyle/>
                    <a:p>
                      <a:pPr marL="457200" algn="ctr">
                        <a:lnSpc>
                          <a:spcPct val="115000"/>
                        </a:lnSpc>
                        <a:spcAft>
                          <a:spcPts val="1000"/>
                        </a:spcAft>
                        <a:tabLst>
                          <a:tab pos="3802380" algn="l"/>
                        </a:tabLst>
                      </a:pP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Competențe</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anteprenoriale</a:t>
                      </a:r>
                      <a:endParaRPr lang="ro-RO"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algn="ctr">
                        <a:lnSpc>
                          <a:spcPct val="115000"/>
                        </a:lnSpc>
                        <a:spcAft>
                          <a:spcPts val="1000"/>
                        </a:spcAft>
                        <a:tabLst>
                          <a:tab pos="3802380" algn="l"/>
                        </a:tabLst>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Magia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lecturii</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457200" algn="ctr">
                        <a:lnSpc>
                          <a:spcPct val="115000"/>
                        </a:lnSpc>
                        <a:spcAft>
                          <a:spcPts val="1000"/>
                        </a:spcAft>
                        <a:tabLst>
                          <a:tab pos="3802380" algn="l"/>
                        </a:tabLst>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Dezvoltarea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Managementului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Educațional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context European – DEMECO</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457200" algn="ctr">
                        <a:lnSpc>
                          <a:spcPct val="115000"/>
                        </a:lnSpc>
                        <a:spcAft>
                          <a:spcPts val="1000"/>
                        </a:spcAft>
                        <a:tabLst>
                          <a:tab pos="3802380" algn="l"/>
                        </a:tabLst>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Pachetul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Anti-Bullying</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457200" algn="ctr">
                        <a:lnSpc>
                          <a:spcPct val="115000"/>
                        </a:lnSpc>
                        <a:spcAft>
                          <a:spcPts val="1000"/>
                        </a:spcAft>
                        <a:tabLst>
                          <a:tab pos="3802380" algn="l"/>
                        </a:tabLst>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Utilizarea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metodelor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predare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creative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inovative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sala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clasă</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457200" marR="0" lvl="0" indent="0" algn="ctr" defTabSz="457200" rtl="0" eaLnBrk="1" fontAlgn="auto" latinLnBrk="0" hangingPunct="1">
                        <a:lnSpc>
                          <a:spcPct val="115000"/>
                        </a:lnSpc>
                        <a:spcBef>
                          <a:spcPts val="0"/>
                        </a:spcBef>
                        <a:spcAft>
                          <a:spcPts val="1000"/>
                        </a:spcAft>
                        <a:buClrTx/>
                        <a:buSzTx/>
                        <a:buFontTx/>
                        <a:buNone/>
                        <a:tabLst>
                          <a:tab pos="3802380" algn="l"/>
                        </a:tabLst>
                        <a:defRPr/>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Managementul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emoțiilor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cheia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performanțelor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școlare</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457200" marR="0" lvl="0" indent="0" algn="ctr" defTabSz="457200" rtl="0" eaLnBrk="1" fontAlgn="auto" latinLnBrk="0" hangingPunct="1">
                        <a:lnSpc>
                          <a:spcPct val="115000"/>
                        </a:lnSpc>
                        <a:spcBef>
                          <a:spcPts val="0"/>
                        </a:spcBef>
                        <a:spcAft>
                          <a:spcPts val="1000"/>
                        </a:spcAft>
                        <a:buClrTx/>
                        <a:buSzTx/>
                        <a:buFontTx/>
                        <a:buNone/>
                        <a:tabLst>
                          <a:tab pos="3802380" algn="l"/>
                        </a:tabLst>
                        <a:defRPr/>
                      </a:pPr>
                      <a:r>
                        <a:rPr lang="ro-RO" sz="1200" kern="1200" dirty="0">
                          <a:solidFill>
                            <a:schemeClr val="dk1"/>
                          </a:solidFill>
                          <a:effectLst/>
                          <a:latin typeface="Times New Roman" panose="02020603050405020304" pitchFamily="18" charset="0"/>
                          <a:ea typeface="+mn-ea"/>
                          <a:cs typeface="Times New Roman" panose="02020603050405020304" pitchFamily="18" charset="0"/>
                        </a:rPr>
                        <a:t>Clasa viitorului</a:t>
                      </a:r>
                    </a:p>
                    <a:p>
                      <a:pPr marL="457200" algn="ctr">
                        <a:lnSpc>
                          <a:spcPct val="115000"/>
                        </a:lnSpc>
                        <a:spcAft>
                          <a:spcPts val="1000"/>
                        </a:spcAft>
                        <a:tabLst>
                          <a:tab pos="3802380" algn="l"/>
                        </a:tabLst>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457200" algn="ctr">
                        <a:lnSpc>
                          <a:spcPct val="115000"/>
                        </a:lnSpc>
                        <a:spcAft>
                          <a:spcPts val="1000"/>
                        </a:spcAft>
                        <a:tabLst>
                          <a:tab pos="3802380" algn="l"/>
                        </a:tabLst>
                      </a:pPr>
                      <a:endParaRPr lang="ro-RO"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S.C.INTRATEST S.A.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Asociația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Lectura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Scrierea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Gândirii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Critice</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CCD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Ialomița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SC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SELLification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SRL</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SC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SELLification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SRL</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A.G.C.D.R.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Dăscălimea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Română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Platforma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Digitală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Google classroom</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80 ore</a:t>
                      </a:r>
                    </a:p>
                    <a:p>
                      <a:pPr algn="ctr"/>
                      <a:r>
                        <a:rPr lang="ro-RO" sz="1200" dirty="0">
                          <a:latin typeface="Times New Roman" panose="02020603050405020304" pitchFamily="18" charset="0"/>
                          <a:cs typeface="Times New Roman" panose="02020603050405020304" pitchFamily="18" charset="0"/>
                        </a:rPr>
                        <a:t>30 ore</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46 ore</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48 ore</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28 CPT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2724955168"/>
                  </a:ext>
                </a:extLst>
              </a:tr>
              <a:tr h="299600">
                <a:tc>
                  <a:txBody>
                    <a:bodyPr/>
                    <a:lstStyle/>
                    <a:p>
                      <a:pPr algn="ctr"/>
                      <a:r>
                        <a:rPr lang="ro-RO" sz="1200" dirty="0" err="1">
                          <a:latin typeface="Times New Roman" panose="02020603050405020304" pitchFamily="18" charset="0"/>
                          <a:cs typeface="Times New Roman" panose="02020603050405020304" pitchFamily="18" charset="0"/>
                        </a:rPr>
                        <a:t>Dobrovolschi</a:t>
                      </a:r>
                      <a:r>
                        <a:rPr lang="ro-RO" sz="1200" dirty="0">
                          <a:latin typeface="Times New Roman" panose="02020603050405020304" pitchFamily="18" charset="0"/>
                          <a:cs typeface="Times New Roman" panose="02020603050405020304" pitchFamily="18" charset="0"/>
                        </a:rPr>
                        <a:t> Ionela</a:t>
                      </a: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Evaluarea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competențelor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elevilor</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CCD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Ialomița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22 ore</a:t>
                      </a:r>
                    </a:p>
                  </a:txBody>
                  <a:tcPr/>
                </a:tc>
                <a:extLst>
                  <a:ext uri="{0D108BD9-81ED-4DB2-BD59-A6C34878D82A}">
                    <a16:rowId xmlns:a16="http://schemas.microsoft.com/office/drawing/2014/main" val="4665512"/>
                  </a:ext>
                </a:extLst>
              </a:tr>
            </a:tbl>
          </a:graphicData>
        </a:graphic>
      </p:graphicFrame>
    </p:spTree>
    <p:extLst>
      <p:ext uri="{BB962C8B-B14F-4D97-AF65-F5344CB8AC3E}">
        <p14:creationId xmlns:p14="http://schemas.microsoft.com/office/powerpoint/2010/main" val="314162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767609E-137F-4039-8967-C96E924FA142}"/>
              </a:ext>
            </a:extLst>
          </p:cNvPr>
          <p:cNvSpPr>
            <a:spLocks noGrp="1"/>
          </p:cNvSpPr>
          <p:nvPr>
            <p:ph type="title"/>
          </p:nvPr>
        </p:nvSpPr>
        <p:spPr>
          <a:xfrm>
            <a:off x="1557867" y="306333"/>
            <a:ext cx="9946745" cy="640445"/>
          </a:xfrm>
        </p:spPr>
        <p:txBody>
          <a:bodyPr>
            <a:normAutofit/>
          </a:bodyPr>
          <a:lstStyle/>
          <a:p>
            <a:pPr algn="ctr"/>
            <a:r>
              <a:rPr lang="ro-RO" sz="3200" dirty="0">
                <a:latin typeface="Times New Roman" panose="02020603050405020304" pitchFamily="18" charset="0"/>
                <a:cs typeface="Times New Roman" panose="02020603050405020304" pitchFamily="18" charset="0"/>
              </a:rPr>
              <a:t>Perfecționarea activității profesionale a cadrelor didactice</a:t>
            </a:r>
          </a:p>
        </p:txBody>
      </p:sp>
      <p:graphicFrame>
        <p:nvGraphicFramePr>
          <p:cNvPr id="4" name="Tabel 4">
            <a:extLst>
              <a:ext uri="{FF2B5EF4-FFF2-40B4-BE49-F238E27FC236}">
                <a16:creationId xmlns:a16="http://schemas.microsoft.com/office/drawing/2014/main" id="{ACC3E335-8A64-4DF9-9C0E-E1DF401544FB}"/>
              </a:ext>
            </a:extLst>
          </p:cNvPr>
          <p:cNvGraphicFramePr>
            <a:graphicFrameLocks noGrp="1"/>
          </p:cNvGraphicFramePr>
          <p:nvPr>
            <p:ph idx="1"/>
            <p:extLst>
              <p:ext uri="{D42A27DB-BD31-4B8C-83A1-F6EECF244321}">
                <p14:modId xmlns:p14="http://schemas.microsoft.com/office/powerpoint/2010/main" val="2611174017"/>
              </p:ext>
            </p:extLst>
          </p:nvPr>
        </p:nvGraphicFramePr>
        <p:xfrm>
          <a:off x="1603022" y="1117600"/>
          <a:ext cx="10092269" cy="5125720"/>
        </p:xfrm>
        <a:graphic>
          <a:graphicData uri="http://schemas.openxmlformats.org/drawingml/2006/table">
            <a:tbl>
              <a:tblPr firstRow="1" bandRow="1">
                <a:tableStyleId>{5C22544A-7EE6-4342-B048-85BDC9FD1C3A}</a:tableStyleId>
              </a:tblPr>
              <a:tblGrid>
                <a:gridCol w="2489201">
                  <a:extLst>
                    <a:ext uri="{9D8B030D-6E8A-4147-A177-3AD203B41FA5}">
                      <a16:colId xmlns:a16="http://schemas.microsoft.com/office/drawing/2014/main" val="3698459707"/>
                    </a:ext>
                  </a:extLst>
                </a:gridCol>
                <a:gridCol w="2534356">
                  <a:extLst>
                    <a:ext uri="{9D8B030D-6E8A-4147-A177-3AD203B41FA5}">
                      <a16:colId xmlns:a16="http://schemas.microsoft.com/office/drawing/2014/main" val="345065316"/>
                    </a:ext>
                  </a:extLst>
                </a:gridCol>
                <a:gridCol w="2534356">
                  <a:extLst>
                    <a:ext uri="{9D8B030D-6E8A-4147-A177-3AD203B41FA5}">
                      <a16:colId xmlns:a16="http://schemas.microsoft.com/office/drawing/2014/main" val="2711758900"/>
                    </a:ext>
                  </a:extLst>
                </a:gridCol>
                <a:gridCol w="2534356">
                  <a:extLst>
                    <a:ext uri="{9D8B030D-6E8A-4147-A177-3AD203B41FA5}">
                      <a16:colId xmlns:a16="http://schemas.microsoft.com/office/drawing/2014/main" val="695905649"/>
                    </a:ext>
                  </a:extLst>
                </a:gridCol>
              </a:tblGrid>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Nume și prenume cadru didactic</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Cursuri de formare</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Furnizor</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Nr. CPT/ore</a:t>
                      </a:r>
                    </a:p>
                    <a:p>
                      <a:pPr algn="ctr"/>
                      <a:endParaRPr lang="ro-RO" dirty="0"/>
                    </a:p>
                  </a:txBody>
                  <a:tcPr/>
                </a:tc>
                <a:extLst>
                  <a:ext uri="{0D108BD9-81ED-4DB2-BD59-A6C34878D82A}">
                    <a16:rowId xmlns:a16="http://schemas.microsoft.com/office/drawing/2014/main" val="2865032645"/>
                  </a:ext>
                </a:extLst>
              </a:tr>
              <a:tr h="370840">
                <a:tc>
                  <a:txBody>
                    <a:bodyPr/>
                    <a:lstStyle/>
                    <a:p>
                      <a:pPr algn="ctr"/>
                      <a:r>
                        <a:rPr lang="ro-RO" sz="1200" dirty="0" err="1">
                          <a:latin typeface="Times New Roman" panose="02020603050405020304" pitchFamily="18" charset="0"/>
                          <a:cs typeface="Times New Roman" panose="02020603050405020304" pitchFamily="18" charset="0"/>
                        </a:rPr>
                        <a:t>Dobrovolschi</a:t>
                      </a:r>
                      <a:r>
                        <a:rPr lang="ro-RO" sz="1200" dirty="0">
                          <a:latin typeface="Times New Roman" panose="02020603050405020304" pitchFamily="18" charset="0"/>
                          <a:cs typeface="Times New Roman" panose="02020603050405020304" pitchFamily="18" charset="0"/>
                        </a:rPr>
                        <a:t> Ionela</a:t>
                      </a: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Clasa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viitorului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Sufrageria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cu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bune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practici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Platforma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digitală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Classroom</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Comunitatea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Super Teach</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4 ore</a:t>
                      </a:r>
                    </a:p>
                  </a:txBody>
                  <a:tcPr/>
                </a:tc>
                <a:extLst>
                  <a:ext uri="{0D108BD9-81ED-4DB2-BD59-A6C34878D82A}">
                    <a16:rowId xmlns:a16="http://schemas.microsoft.com/office/drawing/2014/main" val="3743997080"/>
                  </a:ext>
                </a:extLst>
              </a:tr>
              <a:tr h="370840">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Țurcanu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Paulina</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Competențe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digitale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utilizare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ca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tehnologiei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informației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ca instrument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informare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cunoaștere</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Centrul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Consultanță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Management al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Proiectelor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Europroject</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80 ore</a:t>
                      </a:r>
                    </a:p>
                  </a:txBody>
                  <a:tcPr/>
                </a:tc>
                <a:extLst>
                  <a:ext uri="{0D108BD9-81ED-4DB2-BD59-A6C34878D82A}">
                    <a16:rowId xmlns:a16="http://schemas.microsoft.com/office/drawing/2014/main" val="3313892889"/>
                  </a:ext>
                </a:extLst>
              </a:tr>
              <a:tr h="370840">
                <a:tc>
                  <a:txBody>
                    <a:bodyPr/>
                    <a:lstStyle/>
                    <a:p>
                      <a:pPr algn="ctr"/>
                      <a:r>
                        <a:rPr lang="ro-RO" sz="1200" dirty="0">
                          <a:latin typeface="Times New Roman" panose="02020603050405020304" pitchFamily="18" charset="0"/>
                          <a:cs typeface="Times New Roman" panose="02020603050405020304" pitchFamily="18" charset="0"/>
                        </a:rPr>
                        <a:t>Bucur Georgiana</a:t>
                      </a:r>
                    </a:p>
                  </a:txBody>
                  <a:tcPr/>
                </a:tc>
                <a:tc>
                  <a:txBody>
                    <a:bodyPr/>
                    <a:lstStyle/>
                    <a:p>
                      <a:pPr algn="ctr"/>
                      <a:r>
                        <a:rPr lang="ro-RO" sz="1200" dirty="0">
                          <a:latin typeface="Times New Roman" panose="02020603050405020304" pitchFamily="18" charset="0"/>
                          <a:cs typeface="Times New Roman" panose="02020603050405020304" pitchFamily="18" charset="0"/>
                        </a:rPr>
                        <a:t>Clasa viitorului</a:t>
                      </a:r>
                    </a:p>
                  </a:txBody>
                  <a:tcPr/>
                </a:tc>
                <a:tc>
                  <a:txBody>
                    <a:bodyPr/>
                    <a:lstStyle/>
                    <a:p>
                      <a:pPr algn="ctr"/>
                      <a:r>
                        <a:rPr lang="ro-RO" sz="1200" dirty="0">
                          <a:latin typeface="Times New Roman" panose="02020603050405020304" pitchFamily="18" charset="0"/>
                          <a:cs typeface="Times New Roman" panose="02020603050405020304" pitchFamily="18" charset="0"/>
                        </a:rPr>
                        <a:t>Platforma digitală Google </a:t>
                      </a:r>
                      <a:r>
                        <a:rPr lang="ro-RO" sz="1200" dirty="0" err="1">
                          <a:latin typeface="Times New Roman" panose="02020603050405020304" pitchFamily="18" charset="0"/>
                          <a:cs typeface="Times New Roman" panose="02020603050405020304" pitchFamily="18" charset="0"/>
                        </a:rPr>
                        <a:t>Classroom</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3881135904"/>
                  </a:ext>
                </a:extLst>
              </a:tr>
              <a:tr h="370840">
                <a:tc>
                  <a:txBody>
                    <a:bodyPr/>
                    <a:lstStyle/>
                    <a:p>
                      <a:pPr algn="ctr"/>
                      <a:r>
                        <a:rPr lang="ro-RO" sz="1200" dirty="0">
                          <a:latin typeface="Times New Roman" panose="02020603050405020304" pitchFamily="18" charset="0"/>
                          <a:cs typeface="Times New Roman" panose="02020603050405020304" pitchFamily="18" charset="0"/>
                        </a:rPr>
                        <a:t>Ignat Mirela</a:t>
                      </a: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Competente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digitale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utilizare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tehnologiei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informației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ca instrument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invatare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cunoastere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Resurse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educationale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digitale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realizare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utilizare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evaluare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Formare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nivel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2</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ro-RO" sz="1200" kern="1200" dirty="0">
                          <a:solidFill>
                            <a:schemeClr val="dk1"/>
                          </a:solidFill>
                          <a:effectLst/>
                          <a:latin typeface="Times New Roman" panose="02020603050405020304" pitchFamily="18" charset="0"/>
                          <a:ea typeface="+mn-ea"/>
                          <a:cs typeface="Times New Roman" panose="02020603050405020304" pitchFamily="18" charset="0"/>
                        </a:rPr>
                        <a:t>Clasa viitorului</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Tech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Ac@demy</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CCD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Teleorman</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ro-RO" sz="1200" kern="1200" dirty="0">
                          <a:solidFill>
                            <a:schemeClr val="dk1"/>
                          </a:solidFill>
                          <a:effectLst/>
                          <a:latin typeface="Times New Roman" panose="02020603050405020304" pitchFamily="18" charset="0"/>
                          <a:ea typeface="+mn-ea"/>
                          <a:cs typeface="Times New Roman" panose="02020603050405020304" pitchFamily="18" charset="0"/>
                        </a:rPr>
                        <a:t>Platforma digitală Google  </a:t>
                      </a:r>
                      <a:r>
                        <a:rPr lang="ro-RO" sz="1200" kern="1200" dirty="0" err="1">
                          <a:solidFill>
                            <a:schemeClr val="dk1"/>
                          </a:solidFill>
                          <a:effectLst/>
                          <a:latin typeface="Times New Roman" panose="02020603050405020304" pitchFamily="18" charset="0"/>
                          <a:ea typeface="+mn-ea"/>
                          <a:cs typeface="Times New Roman" panose="02020603050405020304" pitchFamily="18" charset="0"/>
                        </a:rPr>
                        <a:t>Classroom</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80 ore</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12 CPT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1032639698"/>
                  </a:ext>
                </a:extLst>
              </a:tr>
              <a:tr h="370840">
                <a:tc>
                  <a:txBody>
                    <a:bodyPr/>
                    <a:lstStyle/>
                    <a:p>
                      <a:pPr algn="ctr"/>
                      <a:r>
                        <a:rPr lang="ro-RO" sz="1200" dirty="0">
                          <a:latin typeface="Times New Roman" panose="02020603050405020304" pitchFamily="18" charset="0"/>
                          <a:cs typeface="Times New Roman" panose="02020603050405020304" pitchFamily="18" charset="0"/>
                        </a:rPr>
                        <a:t>Stroescu </a:t>
                      </a:r>
                      <a:r>
                        <a:rPr lang="ro-RO" sz="1200" dirty="0" err="1">
                          <a:latin typeface="Times New Roman" panose="02020603050405020304" pitchFamily="18" charset="0"/>
                          <a:cs typeface="Times New Roman" panose="02020603050405020304" pitchFamily="18" charset="0"/>
                        </a:rPr>
                        <a:t>Celestina</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Clasa viitorului</a:t>
                      </a:r>
                    </a:p>
                    <a:p>
                      <a:pPr algn="ctr"/>
                      <a:endParaRPr lang="ro-RO" sz="1200" dirty="0">
                        <a:latin typeface="Times New Roman" panose="02020603050405020304" pitchFamily="18" charset="0"/>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Tehnici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comunicare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eficientă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școală</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Platforma digitală Google </a:t>
                      </a:r>
                      <a:r>
                        <a:rPr lang="ro-RO" sz="1200" dirty="0" err="1">
                          <a:latin typeface="Times New Roman" panose="02020603050405020304" pitchFamily="18" charset="0"/>
                          <a:cs typeface="Times New Roman" panose="02020603050405020304" pitchFamily="18" charset="0"/>
                        </a:rPr>
                        <a:t>Classroom</a:t>
                      </a: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Asociația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pentru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Cultură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DALI -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Constanța</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24 CPT</a:t>
                      </a:r>
                    </a:p>
                  </a:txBody>
                  <a:tcPr/>
                </a:tc>
                <a:extLst>
                  <a:ext uri="{0D108BD9-81ED-4DB2-BD59-A6C34878D82A}">
                    <a16:rowId xmlns:a16="http://schemas.microsoft.com/office/drawing/2014/main" val="245815558"/>
                  </a:ext>
                </a:extLst>
              </a:tr>
            </a:tbl>
          </a:graphicData>
        </a:graphic>
      </p:graphicFrame>
    </p:spTree>
    <p:extLst>
      <p:ext uri="{BB962C8B-B14F-4D97-AF65-F5344CB8AC3E}">
        <p14:creationId xmlns:p14="http://schemas.microsoft.com/office/powerpoint/2010/main" val="42662259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767609E-137F-4039-8967-C96E924FA142}"/>
              </a:ext>
            </a:extLst>
          </p:cNvPr>
          <p:cNvSpPr>
            <a:spLocks noGrp="1"/>
          </p:cNvSpPr>
          <p:nvPr>
            <p:ph type="title"/>
          </p:nvPr>
        </p:nvSpPr>
        <p:spPr>
          <a:xfrm>
            <a:off x="1557867" y="306333"/>
            <a:ext cx="9946745" cy="640445"/>
          </a:xfrm>
        </p:spPr>
        <p:txBody>
          <a:bodyPr>
            <a:normAutofit/>
          </a:bodyPr>
          <a:lstStyle/>
          <a:p>
            <a:pPr algn="ctr"/>
            <a:r>
              <a:rPr lang="ro-RO" sz="3200" dirty="0">
                <a:latin typeface="Times New Roman" panose="02020603050405020304" pitchFamily="18" charset="0"/>
                <a:cs typeface="Times New Roman" panose="02020603050405020304" pitchFamily="18" charset="0"/>
              </a:rPr>
              <a:t>Perfecționarea activității profesionale a cadrelor didactice</a:t>
            </a:r>
          </a:p>
        </p:txBody>
      </p:sp>
      <p:graphicFrame>
        <p:nvGraphicFramePr>
          <p:cNvPr id="4" name="Tabel 4">
            <a:extLst>
              <a:ext uri="{FF2B5EF4-FFF2-40B4-BE49-F238E27FC236}">
                <a16:creationId xmlns:a16="http://schemas.microsoft.com/office/drawing/2014/main" id="{ACC3E335-8A64-4DF9-9C0E-E1DF401544FB}"/>
              </a:ext>
            </a:extLst>
          </p:cNvPr>
          <p:cNvGraphicFramePr>
            <a:graphicFrameLocks noGrp="1"/>
          </p:cNvGraphicFramePr>
          <p:nvPr>
            <p:ph idx="1"/>
            <p:extLst>
              <p:ext uri="{D42A27DB-BD31-4B8C-83A1-F6EECF244321}">
                <p14:modId xmlns:p14="http://schemas.microsoft.com/office/powerpoint/2010/main" val="2776001582"/>
              </p:ext>
            </p:extLst>
          </p:nvPr>
        </p:nvGraphicFramePr>
        <p:xfrm>
          <a:off x="1603022" y="1117600"/>
          <a:ext cx="10092269" cy="5212080"/>
        </p:xfrm>
        <a:graphic>
          <a:graphicData uri="http://schemas.openxmlformats.org/drawingml/2006/table">
            <a:tbl>
              <a:tblPr firstRow="1" bandRow="1">
                <a:tableStyleId>{5C22544A-7EE6-4342-B048-85BDC9FD1C3A}</a:tableStyleId>
              </a:tblPr>
              <a:tblGrid>
                <a:gridCol w="2489201">
                  <a:extLst>
                    <a:ext uri="{9D8B030D-6E8A-4147-A177-3AD203B41FA5}">
                      <a16:colId xmlns:a16="http://schemas.microsoft.com/office/drawing/2014/main" val="3698459707"/>
                    </a:ext>
                  </a:extLst>
                </a:gridCol>
                <a:gridCol w="2534356">
                  <a:extLst>
                    <a:ext uri="{9D8B030D-6E8A-4147-A177-3AD203B41FA5}">
                      <a16:colId xmlns:a16="http://schemas.microsoft.com/office/drawing/2014/main" val="345065316"/>
                    </a:ext>
                  </a:extLst>
                </a:gridCol>
                <a:gridCol w="2534356">
                  <a:extLst>
                    <a:ext uri="{9D8B030D-6E8A-4147-A177-3AD203B41FA5}">
                      <a16:colId xmlns:a16="http://schemas.microsoft.com/office/drawing/2014/main" val="2711758900"/>
                    </a:ext>
                  </a:extLst>
                </a:gridCol>
                <a:gridCol w="2534356">
                  <a:extLst>
                    <a:ext uri="{9D8B030D-6E8A-4147-A177-3AD203B41FA5}">
                      <a16:colId xmlns:a16="http://schemas.microsoft.com/office/drawing/2014/main" val="695905649"/>
                    </a:ext>
                  </a:extLst>
                </a:gridCol>
              </a:tblGrid>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Nume și prenume cadru didactic</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Cursuri de formare</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Furnizor</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Nr. CPT/ore</a:t>
                      </a:r>
                    </a:p>
                    <a:p>
                      <a:pPr algn="ctr"/>
                      <a:endParaRPr lang="ro-RO" dirty="0"/>
                    </a:p>
                  </a:txBody>
                  <a:tcPr/>
                </a:tc>
                <a:extLst>
                  <a:ext uri="{0D108BD9-81ED-4DB2-BD59-A6C34878D82A}">
                    <a16:rowId xmlns:a16="http://schemas.microsoft.com/office/drawing/2014/main" val="2865032645"/>
                  </a:ext>
                </a:extLst>
              </a:tr>
              <a:tr h="370840">
                <a:tc>
                  <a:txBody>
                    <a:bodyPr/>
                    <a:lstStyle/>
                    <a:p>
                      <a:pPr algn="ctr"/>
                      <a:r>
                        <a:rPr lang="ro-RO" sz="1200" dirty="0">
                          <a:latin typeface="Times New Roman" panose="02020603050405020304" pitchFamily="18" charset="0"/>
                          <a:cs typeface="Times New Roman" panose="02020603050405020304" pitchFamily="18" charset="0"/>
                        </a:rPr>
                        <a:t>Damaschin Mariana</a:t>
                      </a: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Clasa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viitorului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Dezvoltarea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personală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școli</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ro-RO" sz="1200" kern="1200" dirty="0">
                          <a:solidFill>
                            <a:schemeClr val="dk1"/>
                          </a:solidFill>
                          <a:effectLst/>
                          <a:latin typeface="Times New Roman" panose="02020603050405020304" pitchFamily="18" charset="0"/>
                          <a:ea typeface="+mn-ea"/>
                          <a:cs typeface="Times New Roman" panose="02020603050405020304" pitchFamily="18" charset="0"/>
                        </a:rPr>
                        <a:t>Cum să faci din GDPR aliatul tău , ca profesor sau director de școală</a:t>
                      </a: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Magia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lecturii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ro-RO" sz="1200" kern="1200" dirty="0">
                          <a:solidFill>
                            <a:schemeClr val="dk1"/>
                          </a:solidFill>
                          <a:effectLst/>
                          <a:latin typeface="Times New Roman" panose="02020603050405020304" pitchFamily="18" charset="0"/>
                          <a:ea typeface="+mn-ea"/>
                          <a:cs typeface="Times New Roman" panose="02020603050405020304" pitchFamily="18" charset="0"/>
                        </a:rPr>
                        <a:t>Pachetul Anti-</a:t>
                      </a:r>
                      <a:r>
                        <a:rPr lang="ro-RO" sz="1200" kern="1200" dirty="0" err="1">
                          <a:solidFill>
                            <a:schemeClr val="dk1"/>
                          </a:solidFill>
                          <a:effectLst/>
                          <a:latin typeface="Times New Roman" panose="02020603050405020304" pitchFamily="18" charset="0"/>
                          <a:ea typeface="+mn-ea"/>
                          <a:cs typeface="Times New Roman" panose="02020603050405020304" pitchFamily="18" charset="0"/>
                        </a:rPr>
                        <a:t>Bullying</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CES,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preșcolari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celor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mici</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ro-RO" sz="1200" kern="1200" dirty="0">
                          <a:solidFill>
                            <a:schemeClr val="dk1"/>
                          </a:solidFill>
                          <a:effectLst/>
                          <a:latin typeface="Times New Roman" panose="02020603050405020304" pitchFamily="18" charset="0"/>
                          <a:ea typeface="+mn-ea"/>
                          <a:cs typeface="Times New Roman" panose="02020603050405020304" pitchFamily="18" charset="0"/>
                        </a:rPr>
                        <a:t>Utilizarea metodelor de predare creative și inovative în sala de clasă</a:t>
                      </a: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ro-RO" sz="1200" kern="1200" dirty="0">
                          <a:solidFill>
                            <a:schemeClr val="dk1"/>
                          </a:solidFill>
                          <a:effectLst/>
                          <a:latin typeface="Times New Roman" panose="02020603050405020304" pitchFamily="18" charset="0"/>
                          <a:ea typeface="+mn-ea"/>
                          <a:cs typeface="Times New Roman" panose="02020603050405020304" pitchFamily="18" charset="0"/>
                        </a:rPr>
                        <a:t>Managementul emoțiilor- cheia performanțelor școlare</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Vizualizare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eveniment</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lansare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proiect</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R.E.S.T.A.R.T</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Platforma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digitală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Google </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Classroom</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SC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Sellification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SRL</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Times New Roman" panose="02020603050405020304" pitchFamily="18" charset="0"/>
                          <a:ea typeface="+mn-ea"/>
                          <a:cs typeface="Times New Roman" panose="02020603050405020304" pitchFamily="18" charset="0"/>
                        </a:rPr>
                        <a:t>SC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Sellification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SRL</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ro-RO" sz="1200" kern="1200" dirty="0">
                          <a:solidFill>
                            <a:schemeClr val="dk1"/>
                          </a:solidFill>
                          <a:effectLst/>
                          <a:latin typeface="Times New Roman" panose="02020603050405020304" pitchFamily="18" charset="0"/>
                          <a:ea typeface="+mn-ea"/>
                          <a:cs typeface="Times New Roman" panose="02020603050405020304" pitchFamily="18" charset="0"/>
                        </a:rPr>
                        <a:t>Asociația </a:t>
                      </a:r>
                      <a:r>
                        <a:rPr lang="ro-RO" sz="1200" kern="1200" dirty="0" err="1">
                          <a:solidFill>
                            <a:schemeClr val="dk1"/>
                          </a:solidFill>
                          <a:effectLst/>
                          <a:latin typeface="Times New Roman" panose="02020603050405020304" pitchFamily="18" charset="0"/>
                          <a:ea typeface="+mn-ea"/>
                          <a:cs typeface="Times New Roman" panose="02020603050405020304" pitchFamily="18" charset="0"/>
                        </a:rPr>
                        <a:t>OvidiuRO</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Times New Roman" panose="02020603050405020304" pitchFamily="18" charset="0"/>
                          <a:ea typeface="+mn-ea"/>
                          <a:cs typeface="Times New Roman" panose="02020603050405020304" pitchFamily="18" charset="0"/>
                        </a:rPr>
                        <a:t>SC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Sellification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SRL</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Times New Roman" panose="02020603050405020304" pitchFamily="18" charset="0"/>
                          <a:ea typeface="+mn-ea"/>
                          <a:cs typeface="Times New Roman" panose="02020603050405020304" pitchFamily="18" charset="0"/>
                        </a:rPr>
                        <a:t>SC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Sellification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SRL</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Times New Roman" panose="02020603050405020304" pitchFamily="18" charset="0"/>
                          <a:ea typeface="+mn-ea"/>
                          <a:cs typeface="Times New Roman" panose="02020603050405020304" pitchFamily="18" charset="0"/>
                        </a:rPr>
                        <a:t>SC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Sellification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SRL</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A.G.C.D.R.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Dăscălimea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română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Times New Roman" panose="02020603050405020304" pitchFamily="18" charset="0"/>
                          <a:ea typeface="+mn-ea"/>
                          <a:cs typeface="Times New Roman" panose="02020603050405020304" pitchFamily="18" charset="0"/>
                        </a:rPr>
                        <a:t>SC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Sellification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SRL</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3 ore</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3 ore</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30 ore</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46 ore</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3 ore</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48 ore</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28 CPT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3 ore</a:t>
                      </a:r>
                    </a:p>
                  </a:txBody>
                  <a:tcPr/>
                </a:tc>
                <a:extLst>
                  <a:ext uri="{0D108BD9-81ED-4DB2-BD59-A6C34878D82A}">
                    <a16:rowId xmlns:a16="http://schemas.microsoft.com/office/drawing/2014/main" val="3743997080"/>
                  </a:ext>
                </a:extLst>
              </a:tr>
            </a:tbl>
          </a:graphicData>
        </a:graphic>
      </p:graphicFrame>
    </p:spTree>
    <p:extLst>
      <p:ext uri="{BB962C8B-B14F-4D97-AF65-F5344CB8AC3E}">
        <p14:creationId xmlns:p14="http://schemas.microsoft.com/office/powerpoint/2010/main" val="9666759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767609E-137F-4039-8967-C96E924FA142}"/>
              </a:ext>
            </a:extLst>
          </p:cNvPr>
          <p:cNvSpPr>
            <a:spLocks noGrp="1"/>
          </p:cNvSpPr>
          <p:nvPr>
            <p:ph type="title"/>
          </p:nvPr>
        </p:nvSpPr>
        <p:spPr>
          <a:xfrm>
            <a:off x="1557867" y="306333"/>
            <a:ext cx="9946745" cy="640445"/>
          </a:xfrm>
        </p:spPr>
        <p:txBody>
          <a:bodyPr>
            <a:normAutofit/>
          </a:bodyPr>
          <a:lstStyle/>
          <a:p>
            <a:pPr algn="ctr"/>
            <a:r>
              <a:rPr lang="ro-RO" sz="3200" dirty="0">
                <a:latin typeface="Times New Roman" panose="02020603050405020304" pitchFamily="18" charset="0"/>
                <a:cs typeface="Times New Roman" panose="02020603050405020304" pitchFamily="18" charset="0"/>
              </a:rPr>
              <a:t>Perfecționarea activității profesionale a cadrelor didactice</a:t>
            </a:r>
          </a:p>
        </p:txBody>
      </p:sp>
      <p:graphicFrame>
        <p:nvGraphicFramePr>
          <p:cNvPr id="4" name="Tabel 4">
            <a:extLst>
              <a:ext uri="{FF2B5EF4-FFF2-40B4-BE49-F238E27FC236}">
                <a16:creationId xmlns:a16="http://schemas.microsoft.com/office/drawing/2014/main" id="{ACC3E335-8A64-4DF9-9C0E-E1DF401544FB}"/>
              </a:ext>
            </a:extLst>
          </p:cNvPr>
          <p:cNvGraphicFramePr>
            <a:graphicFrameLocks noGrp="1"/>
          </p:cNvGraphicFramePr>
          <p:nvPr>
            <p:ph idx="1"/>
            <p:extLst>
              <p:ext uri="{D42A27DB-BD31-4B8C-83A1-F6EECF244321}">
                <p14:modId xmlns:p14="http://schemas.microsoft.com/office/powerpoint/2010/main" val="3218093254"/>
              </p:ext>
            </p:extLst>
          </p:nvPr>
        </p:nvGraphicFramePr>
        <p:xfrm>
          <a:off x="1557864" y="812800"/>
          <a:ext cx="9832626" cy="6077579"/>
        </p:xfrm>
        <a:graphic>
          <a:graphicData uri="http://schemas.openxmlformats.org/drawingml/2006/table">
            <a:tbl>
              <a:tblPr firstRow="1" bandRow="1">
                <a:tableStyleId>{5C22544A-7EE6-4342-B048-85BDC9FD1C3A}</a:tableStyleId>
              </a:tblPr>
              <a:tblGrid>
                <a:gridCol w="2425161">
                  <a:extLst>
                    <a:ext uri="{9D8B030D-6E8A-4147-A177-3AD203B41FA5}">
                      <a16:colId xmlns:a16="http://schemas.microsoft.com/office/drawing/2014/main" val="3698459707"/>
                    </a:ext>
                  </a:extLst>
                </a:gridCol>
                <a:gridCol w="2469155">
                  <a:extLst>
                    <a:ext uri="{9D8B030D-6E8A-4147-A177-3AD203B41FA5}">
                      <a16:colId xmlns:a16="http://schemas.microsoft.com/office/drawing/2014/main" val="345065316"/>
                    </a:ext>
                  </a:extLst>
                </a:gridCol>
                <a:gridCol w="2469155">
                  <a:extLst>
                    <a:ext uri="{9D8B030D-6E8A-4147-A177-3AD203B41FA5}">
                      <a16:colId xmlns:a16="http://schemas.microsoft.com/office/drawing/2014/main" val="2711758900"/>
                    </a:ext>
                  </a:extLst>
                </a:gridCol>
                <a:gridCol w="2469155">
                  <a:extLst>
                    <a:ext uri="{9D8B030D-6E8A-4147-A177-3AD203B41FA5}">
                      <a16:colId xmlns:a16="http://schemas.microsoft.com/office/drawing/2014/main" val="695905649"/>
                    </a:ext>
                  </a:extLst>
                </a:gridCol>
              </a:tblGrid>
              <a:tr h="93501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Nume și prenume cadru didactic</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Cursuri de formare</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Furnizor</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Nr. CPT/ore</a:t>
                      </a:r>
                    </a:p>
                    <a:p>
                      <a:pPr algn="ctr"/>
                      <a:endParaRPr lang="ro-RO" dirty="0"/>
                    </a:p>
                  </a:txBody>
                  <a:tcPr/>
                </a:tc>
                <a:extLst>
                  <a:ext uri="{0D108BD9-81ED-4DB2-BD59-A6C34878D82A}">
                    <a16:rowId xmlns:a16="http://schemas.microsoft.com/office/drawing/2014/main" val="2865032645"/>
                  </a:ext>
                </a:extLst>
              </a:tr>
              <a:tr h="841511">
                <a:tc>
                  <a:txBody>
                    <a:bodyPr/>
                    <a:lstStyle/>
                    <a:p>
                      <a:pPr algn="ctr"/>
                      <a:r>
                        <a:rPr lang="ro-RO" sz="1200" dirty="0">
                          <a:latin typeface="Times New Roman" panose="02020603050405020304" pitchFamily="18" charset="0"/>
                          <a:cs typeface="Times New Roman" panose="02020603050405020304" pitchFamily="18" charset="0"/>
                        </a:rPr>
                        <a:t>Baciu Mioara</a:t>
                      </a: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ț</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pentru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dezvoltare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durabil</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ă</a:t>
                      </a: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Clasa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viitorului</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ro-RO" sz="1200" kern="1200" dirty="0">
                          <a:solidFill>
                            <a:schemeClr val="dk1"/>
                          </a:solidFill>
                          <a:effectLst/>
                          <a:latin typeface="Times New Roman" panose="02020603050405020304" pitchFamily="18" charset="0"/>
                          <a:ea typeface="+mn-ea"/>
                          <a:cs typeface="Times New Roman" panose="02020603050405020304" pitchFamily="18" charset="0"/>
                        </a:rPr>
                        <a:t>CCD Ialomița</a:t>
                      </a: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Platforma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Digitală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Google classroom</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30 CPT</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3743997080"/>
                  </a:ext>
                </a:extLst>
              </a:tr>
              <a:tr h="654509">
                <a:tc>
                  <a:txBody>
                    <a:bodyPr/>
                    <a:lstStyle/>
                    <a:p>
                      <a:pPr algn="ctr"/>
                      <a:r>
                        <a:rPr lang="ro-RO" sz="1200" dirty="0">
                          <a:latin typeface="Times New Roman" panose="02020603050405020304" pitchFamily="18" charset="0"/>
                          <a:cs typeface="Times New Roman" panose="02020603050405020304" pitchFamily="18" charset="0"/>
                        </a:rPr>
                        <a:t>Vlad Laura</a:t>
                      </a:r>
                    </a:p>
                  </a:txBody>
                  <a:tcPr/>
                </a:tc>
                <a:tc>
                  <a:txBody>
                    <a:bodyPr/>
                    <a:lstStyle/>
                    <a:p>
                      <a:r>
                        <a:rPr lang="ro-RO"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Profesor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părinte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azi</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Asociația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ProactaEDU</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ro-RO" sz="1200">
                          <a:latin typeface="Times New Roman" panose="02020603050405020304" pitchFamily="18" charset="0"/>
                          <a:cs typeface="Times New Roman" panose="02020603050405020304" pitchFamily="18" charset="0"/>
                        </a:rPr>
                        <a:t>20 </a:t>
                      </a:r>
                      <a:r>
                        <a:rPr lang="ro-RO" sz="1200" dirty="0">
                          <a:latin typeface="Times New Roman" panose="02020603050405020304" pitchFamily="18" charset="0"/>
                          <a:cs typeface="Times New Roman" panose="02020603050405020304" pitchFamily="18" charset="0"/>
                        </a:rPr>
                        <a:t>CPT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13892889"/>
                  </a:ext>
                </a:extLst>
              </a:tr>
              <a:tr h="3646547">
                <a:tc>
                  <a:txBody>
                    <a:bodyPr/>
                    <a:lstStyle/>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Drăguș</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Ionelia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 Georgiana</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Predarea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bazată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pe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atașament</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bazată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pe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curiozitate</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Cum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reușesc</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copiii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Persevernța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Cum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reușesc</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copiii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Încrederea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sine</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Conference on Digital Education: Digital Teaching of Languages”</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Teach  with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InEDU</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Sharing is Caring</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Innovation &amp; United Nations 17 Sustainable Development Goals</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Atelierul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,,Rose Talks: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Povești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reflexive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despre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mentoral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Teach for Romania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Times New Roman" panose="02020603050405020304" pitchFamily="18" charset="0"/>
                          <a:ea typeface="+mn-ea"/>
                          <a:cs typeface="Times New Roman" panose="02020603050405020304" pitchFamily="18" charset="0"/>
                        </a:rPr>
                        <a:t>PR</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MERA COURSES</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Times New Roman" panose="02020603050405020304" pitchFamily="18" charset="0"/>
                          <a:ea typeface="+mn-ea"/>
                          <a:cs typeface="Times New Roman" panose="02020603050405020304" pitchFamily="18" charset="0"/>
                        </a:rPr>
                        <a:t>21stdigiskillz</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Times New Roman" panose="02020603050405020304" pitchFamily="18" charset="0"/>
                          <a:ea typeface="+mn-ea"/>
                          <a:cs typeface="Times New Roman" panose="02020603050405020304" pitchFamily="18" charset="0"/>
                        </a:rPr>
                        <a:t>21stdigiskillz &amp; International Human Rights Peace &amp; Anti Corruption Foundation</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Proiectul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privind</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Învățământul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Secundar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(ROSE</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a:t>
                      </a: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8 ore</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81135904"/>
                  </a:ext>
                </a:extLst>
              </a:tr>
            </a:tbl>
          </a:graphicData>
        </a:graphic>
      </p:graphicFrame>
    </p:spTree>
    <p:extLst>
      <p:ext uri="{BB962C8B-B14F-4D97-AF65-F5344CB8AC3E}">
        <p14:creationId xmlns:p14="http://schemas.microsoft.com/office/powerpoint/2010/main" val="27290745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767609E-137F-4039-8967-C96E924FA142}"/>
              </a:ext>
            </a:extLst>
          </p:cNvPr>
          <p:cNvSpPr>
            <a:spLocks noGrp="1"/>
          </p:cNvSpPr>
          <p:nvPr>
            <p:ph type="title"/>
          </p:nvPr>
        </p:nvSpPr>
        <p:spPr>
          <a:xfrm>
            <a:off x="1557867" y="306333"/>
            <a:ext cx="9946745" cy="640445"/>
          </a:xfrm>
        </p:spPr>
        <p:txBody>
          <a:bodyPr>
            <a:normAutofit/>
          </a:bodyPr>
          <a:lstStyle/>
          <a:p>
            <a:pPr algn="ctr"/>
            <a:r>
              <a:rPr lang="ro-RO" sz="3200" dirty="0">
                <a:latin typeface="Times New Roman" panose="02020603050405020304" pitchFamily="18" charset="0"/>
                <a:cs typeface="Times New Roman" panose="02020603050405020304" pitchFamily="18" charset="0"/>
              </a:rPr>
              <a:t>Perfecționarea activității profesionale a cadrelor didactice</a:t>
            </a:r>
          </a:p>
        </p:txBody>
      </p:sp>
      <p:graphicFrame>
        <p:nvGraphicFramePr>
          <p:cNvPr id="4" name="Tabel 4">
            <a:extLst>
              <a:ext uri="{FF2B5EF4-FFF2-40B4-BE49-F238E27FC236}">
                <a16:creationId xmlns:a16="http://schemas.microsoft.com/office/drawing/2014/main" id="{ACC3E335-8A64-4DF9-9C0E-E1DF401544FB}"/>
              </a:ext>
            </a:extLst>
          </p:cNvPr>
          <p:cNvGraphicFramePr>
            <a:graphicFrameLocks noGrp="1"/>
          </p:cNvGraphicFramePr>
          <p:nvPr>
            <p:ph idx="1"/>
            <p:extLst>
              <p:ext uri="{D42A27DB-BD31-4B8C-83A1-F6EECF244321}">
                <p14:modId xmlns:p14="http://schemas.microsoft.com/office/powerpoint/2010/main" val="2205626836"/>
              </p:ext>
            </p:extLst>
          </p:nvPr>
        </p:nvGraphicFramePr>
        <p:xfrm>
          <a:off x="1603022" y="1117600"/>
          <a:ext cx="10092269" cy="5577840"/>
        </p:xfrm>
        <a:graphic>
          <a:graphicData uri="http://schemas.openxmlformats.org/drawingml/2006/table">
            <a:tbl>
              <a:tblPr firstRow="1" bandRow="1">
                <a:tableStyleId>{5C22544A-7EE6-4342-B048-85BDC9FD1C3A}</a:tableStyleId>
              </a:tblPr>
              <a:tblGrid>
                <a:gridCol w="2489201">
                  <a:extLst>
                    <a:ext uri="{9D8B030D-6E8A-4147-A177-3AD203B41FA5}">
                      <a16:colId xmlns:a16="http://schemas.microsoft.com/office/drawing/2014/main" val="3698459707"/>
                    </a:ext>
                  </a:extLst>
                </a:gridCol>
                <a:gridCol w="2534356">
                  <a:extLst>
                    <a:ext uri="{9D8B030D-6E8A-4147-A177-3AD203B41FA5}">
                      <a16:colId xmlns:a16="http://schemas.microsoft.com/office/drawing/2014/main" val="345065316"/>
                    </a:ext>
                  </a:extLst>
                </a:gridCol>
                <a:gridCol w="2534356">
                  <a:extLst>
                    <a:ext uri="{9D8B030D-6E8A-4147-A177-3AD203B41FA5}">
                      <a16:colId xmlns:a16="http://schemas.microsoft.com/office/drawing/2014/main" val="2711758900"/>
                    </a:ext>
                  </a:extLst>
                </a:gridCol>
                <a:gridCol w="2534356">
                  <a:extLst>
                    <a:ext uri="{9D8B030D-6E8A-4147-A177-3AD203B41FA5}">
                      <a16:colId xmlns:a16="http://schemas.microsoft.com/office/drawing/2014/main" val="695905649"/>
                    </a:ext>
                  </a:extLst>
                </a:gridCol>
              </a:tblGrid>
              <a:tr h="86255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Nume și prenume cadru didactic</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Cursuri de formare</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Furnizor</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Nr. CPT/ore</a:t>
                      </a:r>
                    </a:p>
                    <a:p>
                      <a:pPr algn="ctr"/>
                      <a:endParaRPr lang="ro-RO" dirty="0"/>
                    </a:p>
                  </a:txBody>
                  <a:tcPr/>
                </a:tc>
                <a:extLst>
                  <a:ext uri="{0D108BD9-81ED-4DB2-BD59-A6C34878D82A}">
                    <a16:rowId xmlns:a16="http://schemas.microsoft.com/office/drawing/2014/main" val="2865032645"/>
                  </a:ext>
                </a:extLst>
              </a:tr>
              <a:tr h="4571517">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Drăguș</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Ionelia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 Georgiana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Atelieriul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Literație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povești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Studiu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caz</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&lt;&lt;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Povestea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Zânei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Papiotă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&gt;&gt;”</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,,How to Educate People about the Consequences of Drugs, and Strategies for Teachers to Introduce Drug Education”</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Lecții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video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pentru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promovarea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educației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financiare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fiscale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rândul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elevilor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din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biblioteca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digitală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u="sng" kern="1200" dirty="0">
                          <a:solidFill>
                            <a:schemeClr val="dk1"/>
                          </a:solidFill>
                          <a:effectLst/>
                          <a:latin typeface="Times New Roman" panose="02020603050405020304" pitchFamily="18" charset="0"/>
                          <a:ea typeface="+mn-ea"/>
                          <a:cs typeface="Times New Roman" panose="02020603050405020304" pitchFamily="18" charset="0"/>
                          <a:hlinkClick r:id="rId2"/>
                        </a:rPr>
                        <a:t>www.educatieonline.ro</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SDG webinar</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Conferința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Caragiale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contemporanul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nostru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Conferința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,,Mihai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Eminescu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mereu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actualitate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Studii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masterat</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Facultatea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Litere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Studii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Românistică</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Evaluarea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competențelor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elevilor</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Asociația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Inițiativă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Educație</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Global Forum for Teacher Educators</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Direcția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Generală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Tineret</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Sport a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Municipiului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Chișinău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cadrul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proiectului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online”</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AIEF and Global Teachers Forum</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Universitatea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Ovidius</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din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Constanța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Universitatea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Ovidius</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din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Constanța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Universitatea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Ovidius</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din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Constanța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C</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CD</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Ialomița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p>
                      <a:pPr algn="ctr"/>
                      <a:r>
                        <a:rPr lang="ro-RO" sz="12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3743997080"/>
                  </a:ext>
                </a:extLst>
              </a:tr>
            </a:tbl>
          </a:graphicData>
        </a:graphic>
      </p:graphicFrame>
    </p:spTree>
    <p:extLst>
      <p:ext uri="{BB962C8B-B14F-4D97-AF65-F5344CB8AC3E}">
        <p14:creationId xmlns:p14="http://schemas.microsoft.com/office/powerpoint/2010/main" val="14418716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767609E-137F-4039-8967-C96E924FA142}"/>
              </a:ext>
            </a:extLst>
          </p:cNvPr>
          <p:cNvSpPr>
            <a:spLocks noGrp="1"/>
          </p:cNvSpPr>
          <p:nvPr>
            <p:ph type="title"/>
          </p:nvPr>
        </p:nvSpPr>
        <p:spPr>
          <a:xfrm>
            <a:off x="1557867" y="622422"/>
            <a:ext cx="9946745" cy="640445"/>
          </a:xfrm>
        </p:spPr>
        <p:txBody>
          <a:bodyPr>
            <a:normAutofit/>
          </a:bodyPr>
          <a:lstStyle/>
          <a:p>
            <a:pPr algn="ctr"/>
            <a:r>
              <a:rPr lang="ro-RO" sz="3200" dirty="0">
                <a:latin typeface="Times New Roman" panose="02020603050405020304" pitchFamily="18" charset="0"/>
                <a:cs typeface="Times New Roman" panose="02020603050405020304" pitchFamily="18" charset="0"/>
              </a:rPr>
              <a:t>Perfecționarea activității profesionale a cadrelor didactice</a:t>
            </a:r>
          </a:p>
        </p:txBody>
      </p:sp>
      <p:graphicFrame>
        <p:nvGraphicFramePr>
          <p:cNvPr id="4" name="Tabel 4">
            <a:extLst>
              <a:ext uri="{FF2B5EF4-FFF2-40B4-BE49-F238E27FC236}">
                <a16:creationId xmlns:a16="http://schemas.microsoft.com/office/drawing/2014/main" id="{ACC3E335-8A64-4DF9-9C0E-E1DF401544FB}"/>
              </a:ext>
            </a:extLst>
          </p:cNvPr>
          <p:cNvGraphicFramePr>
            <a:graphicFrameLocks noGrp="1"/>
          </p:cNvGraphicFramePr>
          <p:nvPr>
            <p:ph idx="1"/>
            <p:extLst>
              <p:ext uri="{D42A27DB-BD31-4B8C-83A1-F6EECF244321}">
                <p14:modId xmlns:p14="http://schemas.microsoft.com/office/powerpoint/2010/main" val="2999774095"/>
              </p:ext>
            </p:extLst>
          </p:nvPr>
        </p:nvGraphicFramePr>
        <p:xfrm>
          <a:off x="1557867" y="1862666"/>
          <a:ext cx="10092269" cy="3383280"/>
        </p:xfrm>
        <a:graphic>
          <a:graphicData uri="http://schemas.openxmlformats.org/drawingml/2006/table">
            <a:tbl>
              <a:tblPr firstRow="1" bandRow="1">
                <a:tableStyleId>{5C22544A-7EE6-4342-B048-85BDC9FD1C3A}</a:tableStyleId>
              </a:tblPr>
              <a:tblGrid>
                <a:gridCol w="2489201">
                  <a:extLst>
                    <a:ext uri="{9D8B030D-6E8A-4147-A177-3AD203B41FA5}">
                      <a16:colId xmlns:a16="http://schemas.microsoft.com/office/drawing/2014/main" val="3698459707"/>
                    </a:ext>
                  </a:extLst>
                </a:gridCol>
                <a:gridCol w="2534356">
                  <a:extLst>
                    <a:ext uri="{9D8B030D-6E8A-4147-A177-3AD203B41FA5}">
                      <a16:colId xmlns:a16="http://schemas.microsoft.com/office/drawing/2014/main" val="345065316"/>
                    </a:ext>
                  </a:extLst>
                </a:gridCol>
                <a:gridCol w="2534356">
                  <a:extLst>
                    <a:ext uri="{9D8B030D-6E8A-4147-A177-3AD203B41FA5}">
                      <a16:colId xmlns:a16="http://schemas.microsoft.com/office/drawing/2014/main" val="2711758900"/>
                    </a:ext>
                  </a:extLst>
                </a:gridCol>
                <a:gridCol w="2534356">
                  <a:extLst>
                    <a:ext uri="{9D8B030D-6E8A-4147-A177-3AD203B41FA5}">
                      <a16:colId xmlns:a16="http://schemas.microsoft.com/office/drawing/2014/main" val="695905649"/>
                    </a:ext>
                  </a:extLst>
                </a:gridCol>
              </a:tblGrid>
              <a:tr h="415996">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Nume și prenume cadru didactic</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Cursuri de formare</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Furnizor</a:t>
                      </a:r>
                    </a:p>
                    <a:p>
                      <a:pPr algn="ctr"/>
                      <a:endParaRPr lang="ro-RO"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Nr. CPT/ore</a:t>
                      </a:r>
                    </a:p>
                    <a:p>
                      <a:pPr algn="ctr"/>
                      <a:endParaRPr lang="ro-RO" dirty="0"/>
                    </a:p>
                  </a:txBody>
                  <a:tcPr/>
                </a:tc>
                <a:extLst>
                  <a:ext uri="{0D108BD9-81ED-4DB2-BD59-A6C34878D82A}">
                    <a16:rowId xmlns:a16="http://schemas.microsoft.com/office/drawing/2014/main" val="2865032645"/>
                  </a:ext>
                </a:extLst>
              </a:tr>
              <a:tr h="370840">
                <a:tc>
                  <a:txBody>
                    <a:bodyPr/>
                    <a:lstStyle/>
                    <a:p>
                      <a:pPr algn="ctr"/>
                      <a:r>
                        <a:rPr lang="ro-RO" sz="1200" dirty="0">
                          <a:latin typeface="Times New Roman" panose="02020603050405020304" pitchFamily="18" charset="0"/>
                          <a:cs typeface="Times New Roman" panose="02020603050405020304" pitchFamily="18" charset="0"/>
                        </a:rPr>
                        <a:t>Dumitru Mariana</a:t>
                      </a: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Scriere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proiecte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context Erasmus</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ro-RO" sz="1200" kern="1200" dirty="0">
                          <a:solidFill>
                            <a:schemeClr val="dk1"/>
                          </a:solidFill>
                          <a:effectLst/>
                          <a:latin typeface="Times New Roman" panose="02020603050405020304" pitchFamily="18" charset="0"/>
                          <a:ea typeface="+mn-ea"/>
                          <a:cs typeface="Times New Roman" panose="02020603050405020304" pitchFamily="18" charset="0"/>
                        </a:rPr>
                        <a:t>Ora de net</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CCD Ialomița</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Salvați copiii</a:t>
                      </a:r>
                    </a:p>
                  </a:txBody>
                  <a:tcPr/>
                </a:tc>
                <a:tc>
                  <a:txBody>
                    <a:bodyPr/>
                    <a:lstStyle/>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3743997080"/>
                  </a:ext>
                </a:extLst>
              </a:tr>
              <a:tr h="370840">
                <a:tc>
                  <a:txBody>
                    <a:bodyPr/>
                    <a:lstStyle/>
                    <a:p>
                      <a:pPr algn="ctr"/>
                      <a:r>
                        <a:rPr lang="ro-RO" sz="1200" dirty="0">
                          <a:latin typeface="Times New Roman" panose="02020603050405020304" pitchFamily="18" charset="0"/>
                          <a:cs typeface="Times New Roman" panose="02020603050405020304" pitchFamily="18" charset="0"/>
                        </a:rPr>
                        <a:t>Pănătău Roxana</a:t>
                      </a:r>
                    </a:p>
                  </a:txBody>
                  <a:tcPr/>
                </a:tc>
                <a:tc>
                  <a:txBody>
                    <a:bodyPr/>
                    <a:lstStyle/>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Program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masterat</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Facultatea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Științe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Domeniul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Ingineria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mediului</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Clasa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viitorului</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Universitatea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Dunărea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Jos”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Galați</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Platforma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Digitală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Google classroom</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13892889"/>
                  </a:ext>
                </a:extLst>
              </a:tr>
              <a:tr h="370840">
                <a:tc>
                  <a:txBody>
                    <a:bodyPr/>
                    <a:lstStyle/>
                    <a:p>
                      <a:pPr algn="ctr"/>
                      <a:r>
                        <a:rPr lang="ro-RO" sz="1200" dirty="0">
                          <a:latin typeface="Times New Roman" panose="02020603050405020304" pitchFamily="18" charset="0"/>
                          <a:cs typeface="Times New Roman" panose="02020603050405020304" pitchFamily="18" charset="0"/>
                        </a:rPr>
                        <a:t>Nicolai Florin</a:t>
                      </a:r>
                    </a:p>
                  </a:txBody>
                  <a:tcPr/>
                </a:tc>
                <a:tc>
                  <a:txBody>
                    <a:bodyPr/>
                    <a:lstStyle/>
                    <a:p>
                      <a:pPr algn="ctr"/>
                      <a:r>
                        <a:rPr lang="en-US" sz="1200" kern="1200" dirty="0">
                          <a:solidFill>
                            <a:schemeClr val="dk1"/>
                          </a:solidFill>
                          <a:effectLst/>
                          <a:latin typeface="Times New Roman" panose="02020603050405020304" pitchFamily="18" charset="0"/>
                          <a:ea typeface="+mn-ea"/>
                          <a:cs typeface="Times New Roman" panose="02020603050405020304" pitchFamily="18" charset="0"/>
                        </a:rPr>
                        <a:t>CRED - Curriculum relevant,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deschisă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pentru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toți</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Times New Roman" panose="02020603050405020304" pitchFamily="18" charset="0"/>
                          <a:ea typeface="+mn-ea"/>
                          <a:cs typeface="Times New Roman" panose="02020603050405020304" pitchFamily="18" charset="0"/>
                        </a:rPr>
                        <a:t>Program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studii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postuniversitare</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CCD Ialomița</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Universitatea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Dunărea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Jos”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Galați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Manager EU</a:t>
                      </a:r>
                      <a:endParaRPr lang="ro-RO" sz="1200" dirty="0">
                        <a:latin typeface="Times New Roman" panose="02020603050405020304" pitchFamily="18" charset="0"/>
                        <a:cs typeface="Times New Roman" panose="02020603050405020304" pitchFamily="18" charset="0"/>
                      </a:endParaRPr>
                    </a:p>
                  </a:txBody>
                  <a:tcPr/>
                </a:tc>
                <a:tc>
                  <a:txBody>
                    <a:bodyPr/>
                    <a:lstStyle/>
                    <a:p>
                      <a:pPr algn="ctr"/>
                      <a:r>
                        <a:rPr lang="ro-RO" sz="1200" dirty="0">
                          <a:latin typeface="Times New Roman" panose="02020603050405020304" pitchFamily="18" charset="0"/>
                          <a:cs typeface="Times New Roman" panose="02020603050405020304" pitchFamily="18" charset="0"/>
                        </a:rPr>
                        <a:t>30 CPT</a:t>
                      </a:r>
                    </a:p>
                    <a:p>
                      <a:pPr algn="ctr"/>
                      <a:endParaRPr lang="ro-RO" sz="1200" dirty="0">
                        <a:latin typeface="Times New Roman" panose="02020603050405020304" pitchFamily="18" charset="0"/>
                        <a:cs typeface="Times New Roman" panose="02020603050405020304" pitchFamily="18" charset="0"/>
                      </a:endParaRPr>
                    </a:p>
                    <a:p>
                      <a:pPr algn="ctr"/>
                      <a:endParaRPr lang="ro-RO" sz="1200" dirty="0">
                        <a:latin typeface="Times New Roman" panose="02020603050405020304" pitchFamily="18" charset="0"/>
                        <a:cs typeface="Times New Roman" panose="02020603050405020304" pitchFamily="18" charset="0"/>
                      </a:endParaRPr>
                    </a:p>
                    <a:p>
                      <a:pPr algn="ctr"/>
                      <a:r>
                        <a:rPr lang="ro-RO" sz="1200" dirty="0">
                          <a:latin typeface="Times New Roman" panose="02020603050405020304" pitchFamily="18" charset="0"/>
                          <a:cs typeface="Times New Roman" panose="02020603050405020304" pitchFamily="18" charset="0"/>
                        </a:rPr>
                        <a:t>90 CPT</a:t>
                      </a:r>
                    </a:p>
                  </a:txBody>
                  <a:tcPr/>
                </a:tc>
                <a:extLst>
                  <a:ext uri="{0D108BD9-81ED-4DB2-BD59-A6C34878D82A}">
                    <a16:rowId xmlns:a16="http://schemas.microsoft.com/office/drawing/2014/main" val="3881135904"/>
                  </a:ext>
                </a:extLst>
              </a:tr>
            </a:tbl>
          </a:graphicData>
        </a:graphic>
      </p:graphicFrame>
    </p:spTree>
    <p:extLst>
      <p:ext uri="{BB962C8B-B14F-4D97-AF65-F5344CB8AC3E}">
        <p14:creationId xmlns:p14="http://schemas.microsoft.com/office/powerpoint/2010/main" val="12633434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D81C0405-98B9-43C4-9317-48A39CE1F655}"/>
              </a:ext>
            </a:extLst>
          </p:cNvPr>
          <p:cNvSpPr>
            <a:spLocks noGrp="1"/>
          </p:cNvSpPr>
          <p:nvPr>
            <p:ph type="title"/>
          </p:nvPr>
        </p:nvSpPr>
        <p:spPr>
          <a:xfrm>
            <a:off x="1614311" y="624110"/>
            <a:ext cx="10205156" cy="561223"/>
          </a:xfrm>
        </p:spPr>
        <p:txBody>
          <a:bodyPr>
            <a:noAutofit/>
          </a:bodyPr>
          <a:lstStyle/>
          <a:p>
            <a:pPr algn="ct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Lucrări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științifice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simpozioane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concursuri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specialitate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publicații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reviste</a:t>
            </a:r>
            <a:br>
              <a:rPr lang="ro-RO" sz="2800" dirty="0">
                <a:effectLst/>
                <a:latin typeface="Times New Roman" panose="02020603050405020304" pitchFamily="18" charset="0"/>
                <a:ea typeface="Calibri" panose="020F0502020204030204" pitchFamily="34" charset="0"/>
                <a:cs typeface="Times New Roman" panose="02020603050405020304" pitchFamily="18" charset="0"/>
              </a:rPr>
            </a:br>
            <a:endParaRPr lang="ro-RO" sz="2800" dirty="0">
              <a:latin typeface="Times New Roman" panose="02020603050405020304" pitchFamily="18" charset="0"/>
              <a:cs typeface="Times New Roman" panose="02020603050405020304" pitchFamily="18" charset="0"/>
            </a:endParaRPr>
          </a:p>
        </p:txBody>
      </p:sp>
      <p:graphicFrame>
        <p:nvGraphicFramePr>
          <p:cNvPr id="4" name="Tabel 4">
            <a:extLst>
              <a:ext uri="{FF2B5EF4-FFF2-40B4-BE49-F238E27FC236}">
                <a16:creationId xmlns:a16="http://schemas.microsoft.com/office/drawing/2014/main" id="{3722C513-D13B-4E53-8987-C9C1C8C2D8ED}"/>
              </a:ext>
            </a:extLst>
          </p:cNvPr>
          <p:cNvGraphicFramePr>
            <a:graphicFrameLocks noGrp="1"/>
          </p:cNvGraphicFramePr>
          <p:nvPr>
            <p:ph idx="1"/>
            <p:extLst>
              <p:ext uri="{D42A27DB-BD31-4B8C-83A1-F6EECF244321}">
                <p14:modId xmlns:p14="http://schemas.microsoft.com/office/powerpoint/2010/main" val="3799475835"/>
              </p:ext>
            </p:extLst>
          </p:nvPr>
        </p:nvGraphicFramePr>
        <p:xfrm>
          <a:off x="1146048" y="1185333"/>
          <a:ext cx="10358567" cy="6084146"/>
        </p:xfrm>
        <a:graphic>
          <a:graphicData uri="http://schemas.openxmlformats.org/drawingml/2006/table">
            <a:tbl>
              <a:tblPr firstRow="1" bandRow="1">
                <a:tableStyleId>{5C22544A-7EE6-4342-B048-85BDC9FD1C3A}</a:tableStyleId>
              </a:tblPr>
              <a:tblGrid>
                <a:gridCol w="2920686">
                  <a:extLst>
                    <a:ext uri="{9D8B030D-6E8A-4147-A177-3AD203B41FA5}">
                      <a16:colId xmlns:a16="http://schemas.microsoft.com/office/drawing/2014/main" val="2629535356"/>
                    </a:ext>
                  </a:extLst>
                </a:gridCol>
                <a:gridCol w="3985025">
                  <a:extLst>
                    <a:ext uri="{9D8B030D-6E8A-4147-A177-3AD203B41FA5}">
                      <a16:colId xmlns:a16="http://schemas.microsoft.com/office/drawing/2014/main" val="4229931409"/>
                    </a:ext>
                  </a:extLst>
                </a:gridCol>
                <a:gridCol w="3452856">
                  <a:extLst>
                    <a:ext uri="{9D8B030D-6E8A-4147-A177-3AD203B41FA5}">
                      <a16:colId xmlns:a16="http://schemas.microsoft.com/office/drawing/2014/main" val="643770159"/>
                    </a:ext>
                  </a:extLst>
                </a:gridCol>
              </a:tblGrid>
              <a:tr h="672524">
                <a:tc>
                  <a:txBody>
                    <a:bodyPr/>
                    <a:lstStyle/>
                    <a:p>
                      <a:pPr algn="ctr"/>
                      <a:r>
                        <a:rPr lang="en-US" sz="1800" b="1" kern="1200" dirty="0" err="1">
                          <a:solidFill>
                            <a:schemeClr val="lt1"/>
                          </a:solidFill>
                          <a:effectLst/>
                          <a:latin typeface="Times New Roman" panose="02020603050405020304" pitchFamily="18" charset="0"/>
                          <a:ea typeface="+mn-ea"/>
                          <a:cs typeface="Times New Roman" panose="02020603050405020304" pitchFamily="18" charset="0"/>
                        </a:rPr>
                        <a:t>Nume</a:t>
                      </a:r>
                      <a:r>
                        <a:rPr lang="en-US" sz="1800" b="1" kern="1200" dirty="0">
                          <a:solidFill>
                            <a:schemeClr val="lt1"/>
                          </a:solidFill>
                          <a:effectLst/>
                          <a:latin typeface="Times New Roman" panose="02020603050405020304" pitchFamily="18" charset="0"/>
                          <a:ea typeface="+mn-ea"/>
                          <a:cs typeface="Times New Roman" panose="02020603050405020304" pitchFamily="18" charset="0"/>
                        </a:rPr>
                        <a:t> </a:t>
                      </a:r>
                      <a:r>
                        <a:rPr lang="en-US" sz="1800" b="1" kern="1200" dirty="0" err="1">
                          <a:solidFill>
                            <a:schemeClr val="lt1"/>
                          </a:solidFill>
                          <a:effectLst/>
                          <a:latin typeface="Times New Roman" panose="02020603050405020304" pitchFamily="18" charset="0"/>
                          <a:ea typeface="+mn-ea"/>
                          <a:cs typeface="Times New Roman" panose="02020603050405020304" pitchFamily="18" charset="0"/>
                        </a:rPr>
                        <a:t>și</a:t>
                      </a:r>
                      <a:r>
                        <a:rPr lang="en-US" sz="1800" b="1" kern="1200" dirty="0">
                          <a:solidFill>
                            <a:schemeClr val="lt1"/>
                          </a:solidFill>
                          <a:effectLst/>
                          <a:latin typeface="Times New Roman" panose="02020603050405020304" pitchFamily="18" charset="0"/>
                          <a:ea typeface="+mn-ea"/>
                          <a:cs typeface="Times New Roman" panose="02020603050405020304" pitchFamily="18" charset="0"/>
                        </a:rPr>
                        <a:t> </a:t>
                      </a:r>
                      <a:r>
                        <a:rPr lang="en-US" sz="1800" b="1" kern="1200" dirty="0" err="1">
                          <a:solidFill>
                            <a:schemeClr val="lt1"/>
                          </a:solidFill>
                          <a:effectLst/>
                          <a:latin typeface="Times New Roman" panose="02020603050405020304" pitchFamily="18" charset="0"/>
                          <a:ea typeface="+mn-ea"/>
                          <a:cs typeface="Times New Roman" panose="02020603050405020304" pitchFamily="18" charset="0"/>
                        </a:rPr>
                        <a:t>prenume</a:t>
                      </a:r>
                      <a:r>
                        <a:rPr lang="en-US" sz="1800" b="1" kern="1200" dirty="0">
                          <a:solidFill>
                            <a:schemeClr val="lt1"/>
                          </a:solidFill>
                          <a:effectLst/>
                          <a:latin typeface="Times New Roman" panose="02020603050405020304" pitchFamily="18" charset="0"/>
                          <a:ea typeface="+mn-ea"/>
                          <a:cs typeface="Times New Roman" panose="02020603050405020304" pitchFamily="18" charset="0"/>
                        </a:rPr>
                        <a:t> </a:t>
                      </a:r>
                      <a:r>
                        <a:rPr lang="en-US" sz="1800" b="1" kern="1200" dirty="0" err="1">
                          <a:solidFill>
                            <a:schemeClr val="lt1"/>
                          </a:solidFill>
                          <a:effectLst/>
                          <a:latin typeface="Times New Roman" panose="02020603050405020304" pitchFamily="18" charset="0"/>
                          <a:ea typeface="+mn-ea"/>
                          <a:cs typeface="Times New Roman" panose="02020603050405020304" pitchFamily="18" charset="0"/>
                        </a:rPr>
                        <a:t>cadru</a:t>
                      </a:r>
                      <a:r>
                        <a:rPr lang="en-US" sz="1800" b="1" kern="1200" dirty="0">
                          <a:solidFill>
                            <a:schemeClr val="lt1"/>
                          </a:solidFill>
                          <a:effectLst/>
                          <a:latin typeface="Times New Roman" panose="02020603050405020304" pitchFamily="18" charset="0"/>
                          <a:ea typeface="+mn-ea"/>
                          <a:cs typeface="Times New Roman" panose="02020603050405020304" pitchFamily="18" charset="0"/>
                        </a:rPr>
                        <a:t> didactic</a:t>
                      </a:r>
                      <a:endParaRPr lang="ro-RO" dirty="0">
                        <a:latin typeface="Times New Roman" panose="02020603050405020304" pitchFamily="18" charset="0"/>
                        <a:cs typeface="Times New Roman" panose="02020603050405020304" pitchFamily="18" charset="0"/>
                      </a:endParaRPr>
                    </a:p>
                  </a:txBody>
                  <a:tcPr/>
                </a:tc>
                <a:tc>
                  <a:txBody>
                    <a:bodyPr/>
                    <a:lstStyle/>
                    <a:p>
                      <a:pPr algn="ctr"/>
                      <a:r>
                        <a:rPr lang="en-US" sz="1800" b="1" kern="1200" dirty="0" err="1">
                          <a:solidFill>
                            <a:schemeClr val="lt1"/>
                          </a:solidFill>
                          <a:effectLst/>
                          <a:latin typeface="Times New Roman" panose="02020603050405020304" pitchFamily="18" charset="0"/>
                          <a:ea typeface="+mn-ea"/>
                          <a:cs typeface="Times New Roman" panose="02020603050405020304" pitchFamily="18" charset="0"/>
                        </a:rPr>
                        <a:t>Denumirea</a:t>
                      </a:r>
                      <a:r>
                        <a:rPr lang="en-US" sz="1800" b="1" kern="1200" dirty="0">
                          <a:solidFill>
                            <a:schemeClr val="lt1"/>
                          </a:solidFill>
                          <a:effectLst/>
                          <a:latin typeface="Times New Roman" panose="02020603050405020304" pitchFamily="18" charset="0"/>
                          <a:ea typeface="+mn-ea"/>
                          <a:cs typeface="Times New Roman" panose="02020603050405020304" pitchFamily="18" charset="0"/>
                        </a:rPr>
                        <a:t> </a:t>
                      </a:r>
                      <a:r>
                        <a:rPr lang="en-US" sz="1800" b="1" kern="1200" dirty="0" err="1">
                          <a:solidFill>
                            <a:schemeClr val="lt1"/>
                          </a:solidFill>
                          <a:effectLst/>
                          <a:latin typeface="Times New Roman" panose="02020603050405020304" pitchFamily="18" charset="0"/>
                          <a:ea typeface="+mn-ea"/>
                          <a:cs typeface="Times New Roman" panose="02020603050405020304" pitchFamily="18" charset="0"/>
                        </a:rPr>
                        <a:t>lucrării</a:t>
                      </a:r>
                      <a:r>
                        <a:rPr lang="en-US" sz="1800" b="1" kern="1200" dirty="0">
                          <a:solidFill>
                            <a:schemeClr val="lt1"/>
                          </a:solidFill>
                          <a:effectLst/>
                          <a:latin typeface="Times New Roman" panose="02020603050405020304" pitchFamily="18" charset="0"/>
                          <a:ea typeface="+mn-ea"/>
                          <a:cs typeface="Times New Roman" panose="02020603050405020304" pitchFamily="18" charset="0"/>
                        </a:rPr>
                        <a:t>/ </a:t>
                      </a:r>
                      <a:r>
                        <a:rPr lang="en-US" sz="1800" b="1" kern="1200" dirty="0" err="1">
                          <a:solidFill>
                            <a:schemeClr val="lt1"/>
                          </a:solidFill>
                          <a:effectLst/>
                          <a:latin typeface="Times New Roman" panose="02020603050405020304" pitchFamily="18" charset="0"/>
                          <a:ea typeface="+mn-ea"/>
                          <a:cs typeface="Times New Roman" panose="02020603050405020304" pitchFamily="18" charset="0"/>
                        </a:rPr>
                        <a:t>articolului</a:t>
                      </a:r>
                      <a:endParaRPr lang="ro-RO" dirty="0">
                        <a:latin typeface="Times New Roman" panose="02020603050405020304" pitchFamily="18" charset="0"/>
                        <a:cs typeface="Times New Roman" panose="02020603050405020304" pitchFamily="18" charset="0"/>
                      </a:endParaRPr>
                    </a:p>
                  </a:txBody>
                  <a:tcPr/>
                </a:tc>
                <a:tc>
                  <a:txBody>
                    <a:bodyPr/>
                    <a:lstStyle/>
                    <a:p>
                      <a:pPr algn="ctr"/>
                      <a:r>
                        <a:rPr lang="en-US" sz="1800" b="1" kern="1200" dirty="0" err="1">
                          <a:solidFill>
                            <a:schemeClr val="lt1"/>
                          </a:solidFill>
                          <a:effectLst/>
                          <a:latin typeface="Times New Roman" panose="02020603050405020304" pitchFamily="18" charset="0"/>
                          <a:ea typeface="+mn-ea"/>
                          <a:cs typeface="Times New Roman" panose="02020603050405020304" pitchFamily="18" charset="0"/>
                        </a:rPr>
                        <a:t>Simpozionul</a:t>
                      </a:r>
                      <a:r>
                        <a:rPr lang="en-US" sz="1800" b="1" kern="1200" dirty="0">
                          <a:solidFill>
                            <a:schemeClr val="lt1"/>
                          </a:solidFill>
                          <a:effectLst/>
                          <a:latin typeface="Times New Roman" panose="02020603050405020304" pitchFamily="18" charset="0"/>
                          <a:ea typeface="+mn-ea"/>
                          <a:cs typeface="Times New Roman" panose="02020603050405020304" pitchFamily="18" charset="0"/>
                        </a:rPr>
                        <a:t>/ </a:t>
                      </a:r>
                      <a:r>
                        <a:rPr lang="en-US" sz="1800" b="1" kern="1200" dirty="0" err="1">
                          <a:solidFill>
                            <a:schemeClr val="lt1"/>
                          </a:solidFill>
                          <a:effectLst/>
                          <a:latin typeface="Times New Roman" panose="02020603050405020304" pitchFamily="18" charset="0"/>
                          <a:ea typeface="+mn-ea"/>
                          <a:cs typeface="Times New Roman" panose="02020603050405020304" pitchFamily="18" charset="0"/>
                        </a:rPr>
                        <a:t>Concursul</a:t>
                      </a:r>
                      <a:r>
                        <a:rPr lang="en-US" sz="1800" b="1" kern="1200" dirty="0">
                          <a:solidFill>
                            <a:schemeClr val="lt1"/>
                          </a:solidFill>
                          <a:effectLst/>
                          <a:latin typeface="Times New Roman" panose="02020603050405020304" pitchFamily="18" charset="0"/>
                          <a:ea typeface="+mn-ea"/>
                          <a:cs typeface="Times New Roman" panose="02020603050405020304" pitchFamily="18" charset="0"/>
                        </a:rPr>
                        <a:t>/ </a:t>
                      </a:r>
                      <a:r>
                        <a:rPr lang="en-US" sz="1800" b="1" kern="1200" dirty="0" err="1">
                          <a:solidFill>
                            <a:schemeClr val="lt1"/>
                          </a:solidFill>
                          <a:effectLst/>
                          <a:latin typeface="Times New Roman" panose="02020603050405020304" pitchFamily="18" charset="0"/>
                          <a:ea typeface="+mn-ea"/>
                          <a:cs typeface="Times New Roman" panose="02020603050405020304" pitchFamily="18" charset="0"/>
                        </a:rPr>
                        <a:t>Revista</a:t>
                      </a:r>
                      <a:endParaRPr lang="ro-RO"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114492114"/>
                  </a:ext>
                </a:extLst>
              </a:tr>
              <a:tr h="3554769">
                <a:tc>
                  <a:txBody>
                    <a:bodyPr/>
                    <a:lstStyle/>
                    <a:p>
                      <a:r>
                        <a:rPr lang="ro-RO" sz="1200" dirty="0">
                          <a:latin typeface="Times New Roman" panose="02020603050405020304" pitchFamily="18" charset="0"/>
                          <a:cs typeface="Times New Roman" panose="02020603050405020304" pitchFamily="18" charset="0"/>
                        </a:rPr>
                        <a:t>Pâslaru Felicia-Andreea</a:t>
                      </a:r>
                    </a:p>
                  </a:txBody>
                  <a:tcPr/>
                </a:tc>
                <a:tc>
                  <a:txBody>
                    <a:bodyPr/>
                    <a:lstStyle/>
                    <a:p>
                      <a:r>
                        <a:rPr lang="ro-RO" sz="1200" kern="1200" dirty="0">
                          <a:solidFill>
                            <a:schemeClr val="dk1"/>
                          </a:solidFill>
                          <a:effectLst/>
                          <a:latin typeface="Times New Roman" panose="02020603050405020304" pitchFamily="18" charset="0"/>
                          <a:ea typeface="+mn-ea"/>
                          <a:cs typeface="Times New Roman" panose="02020603050405020304" pitchFamily="18" charset="0"/>
                        </a:rPr>
                        <a:t>Dezvoltarea personalității preșcolarului prin dezvoltarea competențelor </a:t>
                      </a:r>
                      <a:r>
                        <a:rPr lang="ro-RO" sz="1200" kern="1200" dirty="0" err="1">
                          <a:solidFill>
                            <a:schemeClr val="dk1"/>
                          </a:solidFill>
                          <a:effectLst/>
                          <a:latin typeface="Times New Roman" panose="02020603050405020304" pitchFamily="18" charset="0"/>
                          <a:ea typeface="+mn-ea"/>
                          <a:cs typeface="Times New Roman" panose="02020603050405020304" pitchFamily="18" charset="0"/>
                        </a:rPr>
                        <a:t>socio</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-emoționale</a:t>
                      </a:r>
                    </a:p>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Managementul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instituției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învățământ</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din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România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strategia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dezvoltare</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ro-RO" sz="1200" kern="1200" dirty="0">
                          <a:solidFill>
                            <a:schemeClr val="dk1"/>
                          </a:solidFill>
                          <a:effectLst/>
                          <a:latin typeface="Times New Roman" panose="02020603050405020304" pitchFamily="18" charset="0"/>
                          <a:ea typeface="+mn-ea"/>
                          <a:cs typeface="Times New Roman" panose="02020603050405020304" pitchFamily="18" charset="0"/>
                        </a:rPr>
                        <a:t>Tradițional și modern în procesul de predare-învățare</a:t>
                      </a:r>
                    </a:p>
                    <a:p>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ro-RO" sz="1200" kern="1200" dirty="0">
                          <a:solidFill>
                            <a:schemeClr val="dk1"/>
                          </a:solidFill>
                          <a:effectLst/>
                          <a:latin typeface="Times New Roman" panose="02020603050405020304" pitchFamily="18" charset="0"/>
                          <a:ea typeface="+mn-ea"/>
                          <a:cs typeface="Times New Roman" panose="02020603050405020304" pitchFamily="18" charset="0"/>
                        </a:rPr>
                        <a:t>Modele de bune practici în educația incluzivă la nivel de învățământ preșcolar</a:t>
                      </a:r>
                    </a:p>
                    <a:p>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Istoria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romilor</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Strategii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didactice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predare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pentru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elevii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cu CES</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din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perspectiva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digital</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Metode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tehnici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evaluare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învățământul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preșcolar</a:t>
                      </a:r>
                      <a:endParaRPr lang="ro-RO" sz="1200" dirty="0">
                        <a:latin typeface="Times New Roman" panose="02020603050405020304" pitchFamily="18" charset="0"/>
                        <a:cs typeface="Times New Roman" panose="02020603050405020304" pitchFamily="18"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o-RO" sz="1200" kern="1200" dirty="0">
                          <a:solidFill>
                            <a:schemeClr val="dk1"/>
                          </a:solidFill>
                          <a:effectLst/>
                          <a:latin typeface="Times New Roman" panose="02020603050405020304" pitchFamily="18" charset="0"/>
                          <a:ea typeface="+mn-ea"/>
                          <a:cs typeface="Times New Roman" panose="02020603050405020304" pitchFamily="18" charset="0"/>
                        </a:rPr>
                        <a:t>Conferința Națională ,,Școala Părinților”, </a:t>
                      </a:r>
                      <a:r>
                        <a:rPr lang="ro-RO" sz="1200" kern="1200" dirty="0" err="1">
                          <a:solidFill>
                            <a:schemeClr val="dk1"/>
                          </a:solidFill>
                          <a:effectLst/>
                          <a:latin typeface="Times New Roman" panose="02020603050405020304" pitchFamily="18" charset="0"/>
                          <a:ea typeface="+mn-ea"/>
                          <a:cs typeface="Times New Roman" panose="02020603050405020304" pitchFamily="18" charset="0"/>
                        </a:rPr>
                        <a:t>Learn</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 for </a:t>
                      </a:r>
                      <a:r>
                        <a:rPr lang="ro-RO" sz="1200" kern="1200" dirty="0" err="1">
                          <a:solidFill>
                            <a:schemeClr val="dk1"/>
                          </a:solidFill>
                          <a:effectLst/>
                          <a:latin typeface="Times New Roman" panose="02020603050405020304" pitchFamily="18" charset="0"/>
                          <a:ea typeface="+mn-ea"/>
                          <a:cs typeface="Times New Roman" panose="02020603050405020304" pitchFamily="18" charset="0"/>
                        </a:rPr>
                        <a:t>you</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Simpozionul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Internațional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al</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Profesorilor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Dascălilor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Pretutideni</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ro-RO" sz="1200" kern="1200" dirty="0">
                          <a:solidFill>
                            <a:schemeClr val="dk1"/>
                          </a:solidFill>
                          <a:effectLst/>
                          <a:latin typeface="Times New Roman" panose="02020603050405020304" pitchFamily="18" charset="0"/>
                          <a:ea typeface="+mn-ea"/>
                          <a:cs typeface="Times New Roman" panose="02020603050405020304" pitchFamily="18" charset="0"/>
                        </a:rPr>
                        <a:t>Conferința Națională, Centrul de Excelență EUROTRADING</a:t>
                      </a:r>
                    </a:p>
                    <a:p>
                      <a:pPr marL="0" marR="0" lvl="0" indent="0" algn="l" defTabSz="457200" rtl="0" eaLnBrk="1" fontAlgn="auto" latinLnBrk="0" hangingPunct="1">
                        <a:lnSpc>
                          <a:spcPct val="100000"/>
                        </a:lnSpc>
                        <a:spcBef>
                          <a:spcPts val="0"/>
                        </a:spcBef>
                        <a:spcAft>
                          <a:spcPts val="0"/>
                        </a:spcAft>
                        <a:buClrTx/>
                        <a:buSzTx/>
                        <a:buFontTx/>
                        <a:buNone/>
                        <a:tabLst/>
                        <a:defRPr/>
                      </a:pPr>
                      <a:r>
                        <a:rPr lang="ro-RO" sz="1200" kern="1200" dirty="0">
                          <a:solidFill>
                            <a:schemeClr val="dk1"/>
                          </a:solidFill>
                          <a:effectLst/>
                          <a:latin typeface="Times New Roman" panose="02020603050405020304" pitchFamily="18" charset="0"/>
                          <a:ea typeface="+mn-ea"/>
                          <a:cs typeface="Times New Roman" panose="02020603050405020304" pitchFamily="18" charset="0"/>
                        </a:rPr>
                        <a:t>Revista ,,Inovație în educație”</a:t>
                      </a:r>
                    </a:p>
                    <a:p>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Platforma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educațională</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a:solidFill>
                            <a:schemeClr val="dk1"/>
                          </a:solidFill>
                          <a:effectLst/>
                          <a:latin typeface="Times New Roman" panose="02020603050405020304" pitchFamily="18" charset="0"/>
                          <a:ea typeface="+mn-ea"/>
                          <a:cs typeface="Times New Roman" panose="02020603050405020304" pitchFamily="18" charset="0"/>
                          <a:hlinkClick r:id="rId2"/>
                        </a:rPr>
                        <a:t>www.didactic.ro</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Revista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Edict</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Revista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iTeach</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Experiențe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didactice</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Revista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Evaluarea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învățământul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preuniversitar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Editura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Arabela</a:t>
                      </a:r>
                      <a:endParaRPr lang="ro-RO"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761635772"/>
                  </a:ext>
                </a:extLst>
              </a:tr>
              <a:tr h="618951">
                <a:tc>
                  <a:txBody>
                    <a:bodyPr/>
                    <a:lstStyle/>
                    <a:p>
                      <a:r>
                        <a:rPr lang="en-US" sz="1200" kern="1200" dirty="0">
                          <a:solidFill>
                            <a:schemeClr val="dk1"/>
                          </a:solidFill>
                          <a:effectLst/>
                          <a:latin typeface="Times New Roman" panose="02020603050405020304" pitchFamily="18" charset="0"/>
                          <a:ea typeface="+mn-ea"/>
                          <a:cs typeface="Times New Roman" panose="02020603050405020304" pitchFamily="18" charset="0"/>
                        </a:rPr>
                        <a:t>Bucur Georgiana</a:t>
                      </a:r>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Domeniul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cultural artistic-</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Simpozion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CAEE</a:t>
                      </a:r>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Simpozion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na</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ț</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ional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Ș</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coala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este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ș</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ansa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a:t>
                      </a:r>
                      <a:endParaRPr lang="ro-RO"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84840979"/>
                  </a:ext>
                </a:extLst>
              </a:tr>
              <a:tr h="61895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Damaschin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Mariana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Obiceiuri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tradiții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păstrate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comunitatea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rromi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din care vin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copiii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noștri</a:t>
                      </a:r>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Proiect</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educațional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regional,,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Rromanipen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istorie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tradiții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și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valori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în</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comuniutățile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de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rromi</a:t>
                      </a:r>
                      <a:endParaRPr lang="ro-RO"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40344237"/>
                  </a:ext>
                </a:extLst>
              </a:tr>
              <a:tr h="61895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Baciu</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Mioara</a:t>
                      </a:r>
                      <a:endParaRPr lang="ro-RO" sz="1200" kern="1200" dirty="0">
                        <a:solidFill>
                          <a:schemeClr val="dk1"/>
                        </a:solidFill>
                        <a:effectLst/>
                        <a:latin typeface="Times New Roman" panose="02020603050405020304" pitchFamily="18" charset="0"/>
                        <a:ea typeface="+mn-ea"/>
                        <a:cs typeface="Times New Roman" panose="02020603050405020304" pitchFamily="18" charset="0"/>
                      </a:endParaRPr>
                    </a:p>
                    <a:p>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Evaluarea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intre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online </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ț</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tradi</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ț</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ional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Proiect</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Educational: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Evaluarea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î</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n </a:t>
                      </a:r>
                      <a:r>
                        <a:rPr lang="ro-RO" sz="1200" kern="1200" dirty="0">
                          <a:solidFill>
                            <a:schemeClr val="dk1"/>
                          </a:solidFill>
                          <a:effectLst/>
                          <a:latin typeface="Times New Roman" panose="02020603050405020304" pitchFamily="18" charset="0"/>
                          <a:ea typeface="+mn-ea"/>
                          <a:cs typeface="Times New Roman" panose="02020603050405020304" pitchFamily="18" charset="0"/>
                        </a:rPr>
                        <a:t>î</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nv</a:t>
                      </a:r>
                      <a:r>
                        <a:rPr lang="ro-RO" sz="1200" kern="1200" dirty="0" err="1">
                          <a:solidFill>
                            <a:schemeClr val="dk1"/>
                          </a:solidFill>
                          <a:effectLst/>
                          <a:latin typeface="Times New Roman" panose="02020603050405020304" pitchFamily="18" charset="0"/>
                          <a:ea typeface="+mn-ea"/>
                          <a:cs typeface="Times New Roman" panose="02020603050405020304" pitchFamily="18" charset="0"/>
                        </a:rPr>
                        <a:t>ăâămâ</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ntul</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preuniversitar</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Editura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Arabela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endParaRPr lang="ro-RO"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99223626"/>
                  </a:ext>
                </a:extLst>
              </a:tr>
            </a:tbl>
          </a:graphicData>
        </a:graphic>
      </p:graphicFrame>
    </p:spTree>
    <p:extLst>
      <p:ext uri="{BB962C8B-B14F-4D97-AF65-F5344CB8AC3E}">
        <p14:creationId xmlns:p14="http://schemas.microsoft.com/office/powerpoint/2010/main" val="26382118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B85E49C4-7A03-431F-8C7F-AEBD637A6131}"/>
              </a:ext>
            </a:extLst>
          </p:cNvPr>
          <p:cNvSpPr>
            <a:spLocks noGrp="1"/>
          </p:cNvSpPr>
          <p:nvPr>
            <p:ph type="title"/>
          </p:nvPr>
        </p:nvSpPr>
        <p:spPr>
          <a:xfrm>
            <a:off x="2592925" y="253270"/>
            <a:ext cx="8911687" cy="762730"/>
          </a:xfrm>
        </p:spPr>
        <p:txBody>
          <a:bodyPr/>
          <a:lstStyle/>
          <a:p>
            <a:pPr algn="ctr"/>
            <a:r>
              <a:rPr lang="ro-RO" dirty="0">
                <a:latin typeface="Times New Roman" panose="02020603050405020304" pitchFamily="18" charset="0"/>
                <a:cs typeface="Times New Roman" panose="02020603050405020304" pitchFamily="18" charset="0"/>
              </a:rPr>
              <a:t>Activități </a:t>
            </a:r>
            <a:r>
              <a:rPr lang="ro-RO" dirty="0" err="1">
                <a:latin typeface="Times New Roman" panose="02020603050405020304" pitchFamily="18" charset="0"/>
                <a:cs typeface="Times New Roman" panose="02020603050405020304" pitchFamily="18" charset="0"/>
              </a:rPr>
              <a:t>metodico</a:t>
            </a:r>
            <a:r>
              <a:rPr lang="ro-RO" dirty="0">
                <a:latin typeface="Times New Roman" panose="02020603050405020304" pitchFamily="18" charset="0"/>
                <a:cs typeface="Times New Roman" panose="02020603050405020304" pitchFamily="18" charset="0"/>
              </a:rPr>
              <a:t>-științifice</a:t>
            </a:r>
          </a:p>
        </p:txBody>
      </p:sp>
      <p:sp>
        <p:nvSpPr>
          <p:cNvPr id="3" name="Substituent conținut 2">
            <a:extLst>
              <a:ext uri="{FF2B5EF4-FFF2-40B4-BE49-F238E27FC236}">
                <a16:creationId xmlns:a16="http://schemas.microsoft.com/office/drawing/2014/main" id="{D59D4615-01E4-41AD-91A4-5C8355FBCF1D}"/>
              </a:ext>
            </a:extLst>
          </p:cNvPr>
          <p:cNvSpPr>
            <a:spLocks noGrp="1"/>
          </p:cNvSpPr>
          <p:nvPr>
            <p:ph idx="1"/>
          </p:nvPr>
        </p:nvSpPr>
        <p:spPr>
          <a:xfrm>
            <a:off x="891822" y="1016001"/>
            <a:ext cx="10612790" cy="5407378"/>
          </a:xfrm>
        </p:spPr>
        <p:txBody>
          <a:bodyPr>
            <a:normAutofit/>
          </a:bodyPr>
          <a:lstStyle/>
          <a:p>
            <a:pPr marL="332740">
              <a:lnSpc>
                <a:spcPts val="2860"/>
              </a:lnSpc>
            </a:pPr>
            <a:r>
              <a:rPr lang="ro-RO"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Toate</a:t>
            </a:r>
            <a:r>
              <a:rPr lang="ro-RO" sz="1400" spc="34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cadrele</a:t>
            </a:r>
            <a:r>
              <a:rPr lang="ro-RO" sz="1400" spc="34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didactice</a:t>
            </a:r>
            <a:r>
              <a:rPr lang="ro-RO" sz="1400" spc="36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au</a:t>
            </a:r>
            <a:r>
              <a:rPr lang="ro-RO" sz="1400" spc="36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participat</a:t>
            </a:r>
            <a:r>
              <a:rPr lang="ro-RO" sz="1400" spc="33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a:t>
            </a:r>
            <a:r>
              <a:rPr lang="ro-RO" sz="1400" spc="3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cercurilor</a:t>
            </a:r>
            <a:r>
              <a:rPr lang="ro-RO" sz="1400" spc="3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metodice</a:t>
            </a:r>
            <a:r>
              <a:rPr lang="ro-RO" sz="1400" spc="3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 discipline.</a:t>
            </a:r>
          </a:p>
          <a:p>
            <a:r>
              <a:rPr lang="ro-RO" sz="1400" dirty="0">
                <a:solidFill>
                  <a:schemeClr val="tx1"/>
                </a:solidFill>
                <a:latin typeface="Times New Roman" panose="02020603050405020304" pitchFamily="18" charset="0"/>
                <a:cs typeface="Times New Roman" panose="02020603050405020304" pitchFamily="18" charset="0"/>
              </a:rPr>
              <a:t>Școala noastră a fost gazda cercului pedagogic desfășurat la nivel primar, din Centrul metodic III Fetești, cu tema ,,Valorificarea, în cadrul lecțiilor, a competențelor dobândite de cadrele didactice la cursurile de formare continuă”. În cadrul acțiunii au susținut lecții demonstrative:</a:t>
            </a:r>
          </a:p>
          <a:p>
            <a:pPr>
              <a:buFont typeface="Arial" panose="020B0604020202020204" pitchFamily="34" charset="0"/>
              <a:buChar char="•"/>
            </a:pPr>
            <a:r>
              <a:rPr lang="ro-RO" sz="1400" dirty="0">
                <a:solidFill>
                  <a:schemeClr val="tx1"/>
                </a:solidFill>
                <a:latin typeface="Times New Roman" panose="02020603050405020304" pitchFamily="18" charset="0"/>
                <a:cs typeface="Times New Roman" panose="02020603050405020304" pitchFamily="18" charset="0"/>
              </a:rPr>
              <a:t>Prof. Pruteanu Steluța – clasa CP B</a:t>
            </a:r>
          </a:p>
          <a:p>
            <a:pPr>
              <a:buFont typeface="Arial" panose="020B0604020202020204" pitchFamily="34" charset="0"/>
              <a:buChar char="•"/>
            </a:pPr>
            <a:r>
              <a:rPr lang="ro-RO" sz="1400" dirty="0">
                <a:solidFill>
                  <a:schemeClr val="tx1"/>
                </a:solidFill>
                <a:latin typeface="Times New Roman" panose="02020603050405020304" pitchFamily="18" charset="0"/>
                <a:cs typeface="Times New Roman" panose="02020603050405020304" pitchFamily="18" charset="0"/>
              </a:rPr>
              <a:t>Înv. </a:t>
            </a:r>
            <a:r>
              <a:rPr lang="ro-RO" sz="1400" dirty="0" err="1">
                <a:solidFill>
                  <a:schemeClr val="tx1"/>
                </a:solidFill>
                <a:latin typeface="Times New Roman" panose="02020603050405020304" pitchFamily="18" charset="0"/>
                <a:cs typeface="Times New Roman" panose="02020603050405020304" pitchFamily="18" charset="0"/>
              </a:rPr>
              <a:t>Duță</a:t>
            </a:r>
            <a:r>
              <a:rPr lang="ro-RO" sz="1400" dirty="0">
                <a:solidFill>
                  <a:schemeClr val="tx1"/>
                </a:solidFill>
                <a:latin typeface="Times New Roman" panose="02020603050405020304" pitchFamily="18" charset="0"/>
                <a:cs typeface="Times New Roman" panose="02020603050405020304" pitchFamily="18" charset="0"/>
              </a:rPr>
              <a:t> Ionica – clasa I A</a:t>
            </a:r>
          </a:p>
          <a:p>
            <a:pPr>
              <a:buFont typeface="Arial" panose="020B0604020202020204" pitchFamily="34" charset="0"/>
              <a:buChar char="•"/>
            </a:pPr>
            <a:r>
              <a:rPr lang="ro-RO" sz="1400" dirty="0">
                <a:solidFill>
                  <a:schemeClr val="tx1"/>
                </a:solidFill>
                <a:latin typeface="Times New Roman" panose="02020603050405020304" pitchFamily="18" charset="0"/>
                <a:cs typeface="Times New Roman" panose="02020603050405020304" pitchFamily="18" charset="0"/>
              </a:rPr>
              <a:t>Înv. Pâslaru Rodica – clasa a II-a B</a:t>
            </a:r>
          </a:p>
          <a:p>
            <a:pPr>
              <a:buFont typeface="Arial" panose="020B0604020202020204" pitchFamily="34" charset="0"/>
              <a:buChar char="•"/>
            </a:pPr>
            <a:r>
              <a:rPr lang="ro-RO" sz="1400" dirty="0">
                <a:solidFill>
                  <a:schemeClr val="tx1"/>
                </a:solidFill>
                <a:latin typeface="Times New Roman" panose="02020603050405020304" pitchFamily="18" charset="0"/>
                <a:cs typeface="Times New Roman" panose="02020603050405020304" pitchFamily="18" charset="0"/>
              </a:rPr>
              <a:t>Înv. </a:t>
            </a:r>
            <a:r>
              <a:rPr lang="ro-RO" sz="1400" dirty="0" err="1">
                <a:solidFill>
                  <a:schemeClr val="tx1"/>
                </a:solidFill>
                <a:latin typeface="Times New Roman" panose="02020603050405020304" pitchFamily="18" charset="0"/>
                <a:cs typeface="Times New Roman" panose="02020603050405020304" pitchFamily="18" charset="0"/>
              </a:rPr>
              <a:t>Fleșeru</a:t>
            </a:r>
            <a:r>
              <a:rPr lang="ro-RO" sz="1400" dirty="0">
                <a:solidFill>
                  <a:schemeClr val="tx1"/>
                </a:solidFill>
                <a:latin typeface="Times New Roman" panose="02020603050405020304" pitchFamily="18" charset="0"/>
                <a:cs typeface="Times New Roman" panose="02020603050405020304" pitchFamily="18" charset="0"/>
              </a:rPr>
              <a:t> Daniela – clasa a III-a A</a:t>
            </a:r>
          </a:p>
          <a:p>
            <a:pPr>
              <a:buFont typeface="Arial" panose="020B0604020202020204" pitchFamily="34" charset="0"/>
              <a:buChar char="•"/>
            </a:pPr>
            <a:r>
              <a:rPr lang="ro-RO" sz="1400" dirty="0">
                <a:solidFill>
                  <a:schemeClr val="tx1"/>
                </a:solidFill>
                <a:latin typeface="Times New Roman" panose="02020603050405020304" pitchFamily="18" charset="0"/>
                <a:cs typeface="Times New Roman" panose="02020603050405020304" pitchFamily="18" charset="0"/>
              </a:rPr>
              <a:t>Prof. Dogaru Marieta – clasa a IV-a B</a:t>
            </a:r>
          </a:p>
          <a:p>
            <a:pPr marL="0" indent="0">
              <a:buNone/>
            </a:pPr>
            <a:r>
              <a:rPr lang="ro-RO" sz="1400" dirty="0">
                <a:solidFill>
                  <a:schemeClr val="tx1"/>
                </a:solidFill>
                <a:latin typeface="Times New Roman" panose="02020603050405020304" pitchFamily="18" charset="0"/>
                <a:cs typeface="Times New Roman" panose="02020603050405020304" pitchFamily="18" charset="0"/>
              </a:rPr>
              <a:t>        În cadrul cercului pedagogic desfășurat la nivel preșcolar prof. Pâslaru Andreea a prezentat materialul cu tema ,,Cum să devii profesorul care aduce bucuria în ochii copilului și recunoștința în sufletul părintelui”.</a:t>
            </a:r>
          </a:p>
          <a:p>
            <a:pPr marL="0" indent="0">
              <a:buNone/>
            </a:pPr>
            <a:r>
              <a:rPr lang="ro-RO" sz="1400" dirty="0">
                <a:solidFill>
                  <a:schemeClr val="tx1"/>
                </a:solidFill>
                <a:effectLst/>
                <a:latin typeface="Times New Roman" panose="02020603050405020304" pitchFamily="18" charset="0"/>
                <a:ea typeface="Times New Roman" panose="02020603050405020304" pitchFamily="18" charset="0"/>
              </a:rPr>
              <a:t>       </a:t>
            </a:r>
            <a:r>
              <a:rPr lang="en-US" sz="1400" dirty="0" err="1">
                <a:solidFill>
                  <a:schemeClr val="tx1"/>
                </a:solidFill>
                <a:effectLst/>
                <a:latin typeface="Times New Roman" panose="02020603050405020304" pitchFamily="18" charset="0"/>
                <a:ea typeface="Times New Roman" panose="02020603050405020304" pitchFamily="18" charset="0"/>
              </a:rPr>
              <a:t>În</a:t>
            </a:r>
            <a:r>
              <a:rPr lang="en-US" sz="1400" dirty="0">
                <a:solidFill>
                  <a:schemeClr val="tx1"/>
                </a:solidFill>
                <a:effectLst/>
                <a:latin typeface="Times New Roman" panose="02020603050405020304" pitchFamily="18" charset="0"/>
                <a:ea typeface="Times New Roman" panose="02020603050405020304" pitchFamily="18" charset="0"/>
              </a:rPr>
              <a:t> </a:t>
            </a:r>
            <a:r>
              <a:rPr lang="en-US" sz="1400" dirty="0" err="1">
                <a:solidFill>
                  <a:schemeClr val="tx1"/>
                </a:solidFill>
                <a:effectLst/>
                <a:latin typeface="Times New Roman" panose="02020603050405020304" pitchFamily="18" charset="0"/>
                <a:ea typeface="Times New Roman" panose="02020603050405020304" pitchFamily="18" charset="0"/>
              </a:rPr>
              <a:t>anul</a:t>
            </a:r>
            <a:r>
              <a:rPr lang="en-US" sz="1400" dirty="0">
                <a:solidFill>
                  <a:schemeClr val="tx1"/>
                </a:solidFill>
                <a:effectLst/>
                <a:latin typeface="Times New Roman" panose="02020603050405020304" pitchFamily="18" charset="0"/>
                <a:ea typeface="Times New Roman" panose="02020603050405020304" pitchFamily="18" charset="0"/>
              </a:rPr>
              <a:t> </a:t>
            </a:r>
            <a:r>
              <a:rPr lang="en-US" sz="1400" dirty="0" err="1">
                <a:solidFill>
                  <a:schemeClr val="tx1"/>
                </a:solidFill>
                <a:effectLst/>
                <a:latin typeface="Times New Roman" panose="02020603050405020304" pitchFamily="18" charset="0"/>
                <a:ea typeface="Times New Roman" panose="02020603050405020304" pitchFamily="18" charset="0"/>
              </a:rPr>
              <a:t>școlar</a:t>
            </a:r>
            <a:r>
              <a:rPr lang="en-US" sz="1400" dirty="0">
                <a:solidFill>
                  <a:schemeClr val="tx1"/>
                </a:solidFill>
                <a:effectLst/>
                <a:latin typeface="Times New Roman" panose="02020603050405020304" pitchFamily="18" charset="0"/>
                <a:ea typeface="Times New Roman" panose="02020603050405020304" pitchFamily="18" charset="0"/>
              </a:rPr>
              <a:t> 2021-2022, </a:t>
            </a:r>
            <a:r>
              <a:rPr lang="en-US" sz="1400" dirty="0" err="1">
                <a:solidFill>
                  <a:schemeClr val="tx1"/>
                </a:solidFill>
                <a:effectLst/>
                <a:latin typeface="Times New Roman" panose="02020603050405020304" pitchFamily="18" charset="0"/>
                <a:ea typeface="Times New Roman" panose="02020603050405020304" pitchFamily="18" charset="0"/>
              </a:rPr>
              <a:t>următoarele</a:t>
            </a:r>
            <a:r>
              <a:rPr lang="en-US" sz="1400" dirty="0">
                <a:solidFill>
                  <a:schemeClr val="tx1"/>
                </a:solidFill>
                <a:effectLst/>
                <a:latin typeface="Times New Roman" panose="02020603050405020304" pitchFamily="18" charset="0"/>
                <a:ea typeface="Times New Roman" panose="02020603050405020304" pitchFamily="18" charset="0"/>
              </a:rPr>
              <a:t> cadre </a:t>
            </a:r>
            <a:r>
              <a:rPr lang="en-US" sz="1400" dirty="0" err="1">
                <a:solidFill>
                  <a:schemeClr val="tx1"/>
                </a:solidFill>
                <a:effectLst/>
                <a:latin typeface="Times New Roman" panose="02020603050405020304" pitchFamily="18" charset="0"/>
                <a:ea typeface="Times New Roman" panose="02020603050405020304" pitchFamily="18" charset="0"/>
              </a:rPr>
              <a:t>didactice</a:t>
            </a:r>
            <a:r>
              <a:rPr lang="en-US" sz="1400" dirty="0">
                <a:solidFill>
                  <a:schemeClr val="tx1"/>
                </a:solidFill>
                <a:effectLst/>
                <a:latin typeface="Times New Roman" panose="02020603050405020304" pitchFamily="18" charset="0"/>
                <a:ea typeface="Times New Roman" panose="02020603050405020304" pitchFamily="18" charset="0"/>
              </a:rPr>
              <a:t> au </a:t>
            </a:r>
            <a:r>
              <a:rPr lang="en-US" sz="1400" dirty="0" err="1">
                <a:solidFill>
                  <a:schemeClr val="tx1"/>
                </a:solidFill>
                <a:effectLst/>
                <a:latin typeface="Times New Roman" panose="02020603050405020304" pitchFamily="18" charset="0"/>
                <a:ea typeface="Times New Roman" panose="02020603050405020304" pitchFamily="18" charset="0"/>
              </a:rPr>
              <a:t>susținut</a:t>
            </a:r>
            <a:r>
              <a:rPr lang="en-US" sz="1400" dirty="0">
                <a:solidFill>
                  <a:schemeClr val="tx1"/>
                </a:solidFill>
                <a:effectLst/>
                <a:latin typeface="Times New Roman" panose="02020603050405020304" pitchFamily="18" charset="0"/>
                <a:ea typeface="Times New Roman" panose="02020603050405020304" pitchFamily="18" charset="0"/>
              </a:rPr>
              <a:t> </a:t>
            </a:r>
            <a:r>
              <a:rPr lang="en-US" sz="1400" dirty="0" err="1">
                <a:solidFill>
                  <a:schemeClr val="tx1"/>
                </a:solidFill>
                <a:effectLst/>
                <a:latin typeface="Times New Roman" panose="02020603050405020304" pitchFamily="18" charset="0"/>
                <a:ea typeface="Times New Roman" panose="02020603050405020304" pitchFamily="18" charset="0"/>
              </a:rPr>
              <a:t>diferite</a:t>
            </a:r>
            <a:r>
              <a:rPr lang="en-US" sz="1400" dirty="0">
                <a:solidFill>
                  <a:schemeClr val="tx1"/>
                </a:solidFill>
                <a:effectLst/>
                <a:latin typeface="Times New Roman" panose="02020603050405020304" pitchFamily="18" charset="0"/>
                <a:ea typeface="Times New Roman" panose="02020603050405020304" pitchFamily="18" charset="0"/>
              </a:rPr>
              <a:t> </a:t>
            </a:r>
            <a:r>
              <a:rPr lang="en-US" sz="1400" dirty="0" err="1">
                <a:solidFill>
                  <a:schemeClr val="tx1"/>
                </a:solidFill>
                <a:effectLst/>
                <a:latin typeface="Times New Roman" panose="02020603050405020304" pitchFamily="18" charset="0"/>
                <a:ea typeface="Times New Roman" panose="02020603050405020304" pitchFamily="18" charset="0"/>
              </a:rPr>
              <a:t>etape</a:t>
            </a:r>
            <a:r>
              <a:rPr lang="en-US" sz="1400" dirty="0">
                <a:solidFill>
                  <a:schemeClr val="tx1"/>
                </a:solidFill>
                <a:effectLst/>
                <a:latin typeface="Times New Roman" panose="02020603050405020304" pitchFamily="18" charset="0"/>
                <a:ea typeface="Times New Roman" panose="02020603050405020304" pitchFamily="18" charset="0"/>
              </a:rPr>
              <a:t> ale </a:t>
            </a:r>
            <a:r>
              <a:rPr lang="en-US" sz="1400" dirty="0" err="1">
                <a:solidFill>
                  <a:schemeClr val="tx1"/>
                </a:solidFill>
                <a:effectLst/>
                <a:latin typeface="Times New Roman" panose="02020603050405020304" pitchFamily="18" charset="0"/>
                <a:ea typeface="Times New Roman" panose="02020603050405020304" pitchFamily="18" charset="0"/>
              </a:rPr>
              <a:t>demersului</a:t>
            </a:r>
            <a:r>
              <a:rPr lang="en-US" sz="1400" dirty="0">
                <a:solidFill>
                  <a:schemeClr val="tx1"/>
                </a:solidFill>
                <a:effectLst/>
                <a:latin typeface="Times New Roman" panose="02020603050405020304" pitchFamily="18" charset="0"/>
                <a:ea typeface="Times New Roman" panose="02020603050405020304" pitchFamily="18" charset="0"/>
              </a:rPr>
              <a:t> </a:t>
            </a:r>
            <a:r>
              <a:rPr lang="en-US" sz="1400" dirty="0" err="1">
                <a:solidFill>
                  <a:schemeClr val="tx1"/>
                </a:solidFill>
                <a:effectLst/>
                <a:latin typeface="Times New Roman" panose="02020603050405020304" pitchFamily="18" charset="0"/>
                <a:ea typeface="Times New Roman" panose="02020603050405020304" pitchFamily="18" charset="0"/>
              </a:rPr>
              <a:t>promovării</a:t>
            </a:r>
            <a:r>
              <a:rPr lang="en-US" sz="1400" dirty="0">
                <a:solidFill>
                  <a:schemeClr val="tx1"/>
                </a:solidFill>
                <a:effectLst/>
                <a:latin typeface="Times New Roman" panose="02020603050405020304" pitchFamily="18" charset="0"/>
                <a:ea typeface="Times New Roman" panose="02020603050405020304" pitchFamily="18" charset="0"/>
              </a:rPr>
              <a:t> </a:t>
            </a:r>
            <a:r>
              <a:rPr lang="en-US" sz="1400" dirty="0" err="1">
                <a:solidFill>
                  <a:schemeClr val="tx1"/>
                </a:solidFill>
                <a:effectLst/>
                <a:latin typeface="Times New Roman" panose="02020603050405020304" pitchFamily="18" charset="0"/>
                <a:ea typeface="Times New Roman" panose="02020603050405020304" pitchFamily="18" charset="0"/>
              </a:rPr>
              <a:t>gradelor</a:t>
            </a:r>
            <a:r>
              <a:rPr lang="en-US" sz="1400" dirty="0">
                <a:solidFill>
                  <a:schemeClr val="tx1"/>
                </a:solidFill>
                <a:effectLst/>
                <a:latin typeface="Times New Roman" panose="02020603050405020304" pitchFamily="18" charset="0"/>
                <a:ea typeface="Times New Roman" panose="02020603050405020304" pitchFamily="18" charset="0"/>
              </a:rPr>
              <a:t> </a:t>
            </a:r>
            <a:r>
              <a:rPr lang="en-US" sz="1400" dirty="0" err="1">
                <a:solidFill>
                  <a:schemeClr val="tx1"/>
                </a:solidFill>
                <a:effectLst/>
                <a:latin typeface="Times New Roman" panose="02020603050405020304" pitchFamily="18" charset="0"/>
                <a:ea typeface="Times New Roman" panose="02020603050405020304" pitchFamily="18" charset="0"/>
              </a:rPr>
              <a:t>didactice</a:t>
            </a:r>
            <a:r>
              <a:rPr lang="en-US" sz="1400" dirty="0">
                <a:solidFill>
                  <a:schemeClr val="tx1"/>
                </a:solidFill>
                <a:effectLst/>
                <a:latin typeface="Times New Roman" panose="02020603050405020304" pitchFamily="18" charset="0"/>
                <a:ea typeface="Times New Roman" panose="02020603050405020304" pitchFamily="18" charset="0"/>
              </a:rPr>
              <a:t>:</a:t>
            </a:r>
            <a:endParaRPr lang="ro-RO" sz="1400" dirty="0">
              <a:solidFill>
                <a:schemeClr val="tx1"/>
              </a:solidFill>
              <a:effectLst/>
              <a:latin typeface="Times New Roman" panose="02020603050405020304" pitchFamily="18" charset="0"/>
              <a:ea typeface="Times New Roman" panose="02020603050405020304" pitchFamily="18" charset="0"/>
            </a:endParaRPr>
          </a:p>
          <a:p>
            <a:pPr marL="0" indent="0">
              <a:buNone/>
            </a:pPr>
            <a:endParaRPr lang="ro-RO" sz="1400" dirty="0">
              <a:solidFill>
                <a:schemeClr val="tx1"/>
              </a:solidFill>
              <a:effectLst/>
              <a:latin typeface="Times New Roman" panose="02020603050405020304" pitchFamily="18" charset="0"/>
              <a:ea typeface="Times New Roman" panose="02020603050405020304" pitchFamily="18" charset="0"/>
            </a:endParaRPr>
          </a:p>
          <a:p>
            <a:pPr marL="0" indent="0">
              <a:buNone/>
            </a:pPr>
            <a:endParaRPr lang="ro-RO" sz="1400"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Tabel 4">
            <a:extLst>
              <a:ext uri="{FF2B5EF4-FFF2-40B4-BE49-F238E27FC236}">
                <a16:creationId xmlns:a16="http://schemas.microsoft.com/office/drawing/2014/main" id="{AF666941-8B55-41BF-8DCE-A86B0FADA2F9}"/>
              </a:ext>
            </a:extLst>
          </p:cNvPr>
          <p:cNvGraphicFramePr>
            <a:graphicFrameLocks noGrp="1"/>
          </p:cNvGraphicFramePr>
          <p:nvPr>
            <p:extLst>
              <p:ext uri="{D42A27DB-BD31-4B8C-83A1-F6EECF244321}">
                <p14:modId xmlns:p14="http://schemas.microsoft.com/office/powerpoint/2010/main" val="2617502839"/>
              </p:ext>
            </p:extLst>
          </p:nvPr>
        </p:nvGraphicFramePr>
        <p:xfrm>
          <a:off x="2280355" y="4737548"/>
          <a:ext cx="8297332" cy="1483360"/>
        </p:xfrm>
        <a:graphic>
          <a:graphicData uri="http://schemas.openxmlformats.org/drawingml/2006/table">
            <a:tbl>
              <a:tblPr firstRow="1" bandRow="1">
                <a:tableStyleId>{5C22544A-7EE6-4342-B048-85BDC9FD1C3A}</a:tableStyleId>
              </a:tblPr>
              <a:tblGrid>
                <a:gridCol w="2672022">
                  <a:extLst>
                    <a:ext uri="{9D8B030D-6E8A-4147-A177-3AD203B41FA5}">
                      <a16:colId xmlns:a16="http://schemas.microsoft.com/office/drawing/2014/main" val="2600862640"/>
                    </a:ext>
                  </a:extLst>
                </a:gridCol>
                <a:gridCol w="2812655">
                  <a:extLst>
                    <a:ext uri="{9D8B030D-6E8A-4147-A177-3AD203B41FA5}">
                      <a16:colId xmlns:a16="http://schemas.microsoft.com/office/drawing/2014/main" val="2840844124"/>
                    </a:ext>
                  </a:extLst>
                </a:gridCol>
                <a:gridCol w="2812655">
                  <a:extLst>
                    <a:ext uri="{9D8B030D-6E8A-4147-A177-3AD203B41FA5}">
                      <a16:colId xmlns:a16="http://schemas.microsoft.com/office/drawing/2014/main" val="2055064082"/>
                    </a:ext>
                  </a:extLst>
                </a:gridCol>
              </a:tblGrid>
              <a:tr h="370840">
                <a:tc>
                  <a:txBody>
                    <a:bodyPr/>
                    <a:lstStyle/>
                    <a:p>
                      <a:pPr algn="ctr"/>
                      <a:r>
                        <a:rPr lang="en-US" sz="1600" b="1" kern="1200" dirty="0" err="1">
                          <a:solidFill>
                            <a:schemeClr val="lt1"/>
                          </a:solidFill>
                          <a:effectLst/>
                          <a:latin typeface="Times New Roman" panose="02020603050405020304" pitchFamily="18" charset="0"/>
                          <a:ea typeface="+mn-ea"/>
                          <a:cs typeface="Times New Roman" panose="02020603050405020304" pitchFamily="18" charset="0"/>
                        </a:rPr>
                        <a:t>Cadrul</a:t>
                      </a:r>
                      <a:r>
                        <a:rPr lang="en-US" sz="1600" b="1" kern="1200" dirty="0">
                          <a:solidFill>
                            <a:schemeClr val="lt1"/>
                          </a:solidFill>
                          <a:effectLst/>
                          <a:latin typeface="Times New Roman" panose="02020603050405020304" pitchFamily="18" charset="0"/>
                          <a:ea typeface="+mn-ea"/>
                          <a:cs typeface="Times New Roman" panose="02020603050405020304" pitchFamily="18" charset="0"/>
                        </a:rPr>
                        <a:t> didactic</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en-US" sz="1600" b="1" kern="1200" dirty="0" err="1">
                          <a:solidFill>
                            <a:schemeClr val="lt1"/>
                          </a:solidFill>
                          <a:effectLst/>
                          <a:latin typeface="Times New Roman" panose="02020603050405020304" pitchFamily="18" charset="0"/>
                          <a:ea typeface="+mn-ea"/>
                          <a:cs typeface="Times New Roman" panose="02020603050405020304" pitchFamily="18" charset="0"/>
                        </a:rPr>
                        <a:t>Disciplina</a:t>
                      </a:r>
                      <a:endParaRPr lang="ro-RO" sz="1600" dirty="0">
                        <a:latin typeface="Times New Roman" panose="02020603050405020304" pitchFamily="18" charset="0"/>
                        <a:cs typeface="Times New Roman" panose="02020603050405020304" pitchFamily="18" charset="0"/>
                      </a:endParaRPr>
                    </a:p>
                  </a:txBody>
                  <a:tcPr/>
                </a:tc>
                <a:tc>
                  <a:txBody>
                    <a:bodyPr/>
                    <a:lstStyle/>
                    <a:p>
                      <a:pPr algn="ctr"/>
                      <a:r>
                        <a:rPr lang="en-US" sz="1600" b="1" kern="1200" dirty="0" err="1">
                          <a:solidFill>
                            <a:schemeClr val="lt1"/>
                          </a:solidFill>
                          <a:effectLst/>
                          <a:latin typeface="Times New Roman" panose="02020603050405020304" pitchFamily="18" charset="0"/>
                          <a:ea typeface="+mn-ea"/>
                          <a:cs typeface="Times New Roman" panose="02020603050405020304" pitchFamily="18" charset="0"/>
                        </a:rPr>
                        <a:t>Tipul</a:t>
                      </a:r>
                      <a:r>
                        <a:rPr lang="en-US" sz="1600" b="1" kern="1200" dirty="0">
                          <a:solidFill>
                            <a:schemeClr val="lt1"/>
                          </a:solidFill>
                          <a:effectLst/>
                          <a:latin typeface="Times New Roman" panose="02020603050405020304" pitchFamily="18" charset="0"/>
                          <a:ea typeface="+mn-ea"/>
                          <a:cs typeface="Times New Roman" panose="02020603050405020304" pitchFamily="18" charset="0"/>
                        </a:rPr>
                        <a:t> </a:t>
                      </a:r>
                      <a:r>
                        <a:rPr lang="en-US" sz="1600" b="1" kern="1200" dirty="0" err="1">
                          <a:solidFill>
                            <a:schemeClr val="lt1"/>
                          </a:solidFill>
                          <a:effectLst/>
                          <a:latin typeface="Times New Roman" panose="02020603050405020304" pitchFamily="18" charset="0"/>
                          <a:ea typeface="+mn-ea"/>
                          <a:cs typeface="Times New Roman" panose="02020603050405020304" pitchFamily="18" charset="0"/>
                        </a:rPr>
                        <a:t>inspecției</a:t>
                      </a:r>
                      <a:endParaRPr lang="ro-RO"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3707466"/>
                  </a:ext>
                </a:extLst>
              </a:tr>
              <a:tr h="370840">
                <a:tc>
                  <a:txBody>
                    <a:bodyPr/>
                    <a:lstStyle/>
                    <a:p>
                      <a:r>
                        <a:rPr lang="en-US" sz="1200" kern="1200" dirty="0">
                          <a:solidFill>
                            <a:schemeClr val="dk1"/>
                          </a:solidFill>
                          <a:effectLst/>
                          <a:latin typeface="Times New Roman" panose="02020603050405020304" pitchFamily="18" charset="0"/>
                          <a:ea typeface="+mn-ea"/>
                          <a:cs typeface="Times New Roman" panose="02020603050405020304" pitchFamily="18" charset="0"/>
                        </a:rPr>
                        <a:t>Nicolai Florin</a:t>
                      </a:r>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Geografie</a:t>
                      </a:r>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Inspecția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finală</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grad didactic I</a:t>
                      </a:r>
                      <a:endParaRPr lang="ro-RO"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20352604"/>
                  </a:ext>
                </a:extLst>
              </a:tr>
              <a:tr h="370840">
                <a:tc>
                  <a:txBody>
                    <a:bodyPr/>
                    <a:lstStyle/>
                    <a:p>
                      <a:r>
                        <a:rPr lang="en-US" sz="1200" kern="1200" dirty="0">
                          <a:solidFill>
                            <a:schemeClr val="dk1"/>
                          </a:solidFill>
                          <a:effectLst/>
                          <a:latin typeface="Times New Roman" panose="02020603050405020304" pitchFamily="18" charset="0"/>
                          <a:ea typeface="+mn-ea"/>
                          <a:cs typeface="Times New Roman" panose="02020603050405020304" pitchFamily="18" charset="0"/>
                        </a:rPr>
                        <a:t>Dumitru Mariana</a:t>
                      </a:r>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Limba</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engleză</a:t>
                      </a:r>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a:solidFill>
                            <a:schemeClr val="dk1"/>
                          </a:solidFill>
                          <a:effectLst/>
                          <a:latin typeface="Times New Roman" panose="02020603050405020304" pitchFamily="18" charset="0"/>
                          <a:ea typeface="+mn-ea"/>
                          <a:cs typeface="Times New Roman" panose="02020603050405020304" pitchFamily="18" charset="0"/>
                        </a:rPr>
                        <a:t>IC2/ Examen final grad didactic II</a:t>
                      </a:r>
                      <a:endParaRPr lang="ro-RO"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041582491"/>
                  </a:ext>
                </a:extLst>
              </a:tr>
              <a:tr h="370840">
                <a:tc>
                  <a:txBody>
                    <a:bodyPr/>
                    <a:lstStyle/>
                    <a:p>
                      <a:r>
                        <a:rPr lang="en-US" sz="1200" kern="1200" dirty="0">
                          <a:solidFill>
                            <a:schemeClr val="dk1"/>
                          </a:solidFill>
                          <a:effectLst/>
                          <a:latin typeface="Times New Roman" panose="02020603050405020304" pitchFamily="18" charset="0"/>
                          <a:ea typeface="+mn-ea"/>
                          <a:cs typeface="Times New Roman" panose="02020603050405020304" pitchFamily="18" charset="0"/>
                        </a:rPr>
                        <a:t>Bucur Georgiana</a:t>
                      </a:r>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Educație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fizică</a:t>
                      </a:r>
                      <a:endParaRPr lang="ro-RO" sz="1200" dirty="0">
                        <a:latin typeface="Times New Roman" panose="02020603050405020304" pitchFamily="18" charset="0"/>
                        <a:cs typeface="Times New Roman" panose="02020603050405020304" pitchFamily="18" charset="0"/>
                      </a:endParaRPr>
                    </a:p>
                  </a:txBody>
                  <a:tcPr/>
                </a:tc>
                <a:tc>
                  <a:txBody>
                    <a:bodyPr/>
                    <a:lstStyle/>
                    <a:p>
                      <a:r>
                        <a:rPr lang="en-US" sz="1200" kern="1200" dirty="0" err="1">
                          <a:solidFill>
                            <a:schemeClr val="dk1"/>
                          </a:solidFill>
                          <a:effectLst/>
                          <a:latin typeface="Times New Roman" panose="02020603050405020304" pitchFamily="18" charset="0"/>
                          <a:ea typeface="+mn-ea"/>
                          <a:cs typeface="Times New Roman" panose="02020603050405020304" pitchFamily="18" charset="0"/>
                        </a:rPr>
                        <a:t>Preinspecție</a:t>
                      </a:r>
                      <a:r>
                        <a:rPr lang="en-US" sz="1200" kern="1200" dirty="0">
                          <a:solidFill>
                            <a:schemeClr val="dk1"/>
                          </a:solidFill>
                          <a:effectLst/>
                          <a:latin typeface="Times New Roman" panose="02020603050405020304" pitchFamily="18" charset="0"/>
                          <a:ea typeface="+mn-ea"/>
                          <a:cs typeface="Times New Roman" panose="02020603050405020304" pitchFamily="18" charset="0"/>
                        </a:rPr>
                        <a:t>  grad didactic II</a:t>
                      </a:r>
                      <a:endParaRPr lang="ro-RO"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79116375"/>
                  </a:ext>
                </a:extLst>
              </a:tr>
            </a:tbl>
          </a:graphicData>
        </a:graphic>
      </p:graphicFrame>
    </p:spTree>
    <p:extLst>
      <p:ext uri="{BB962C8B-B14F-4D97-AF65-F5344CB8AC3E}">
        <p14:creationId xmlns:p14="http://schemas.microsoft.com/office/powerpoint/2010/main" val="2750320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6CE6E3F0-0609-42F1-B0EA-0B1601C6F908}"/>
              </a:ext>
            </a:extLst>
          </p:cNvPr>
          <p:cNvSpPr>
            <a:spLocks noGrp="1"/>
          </p:cNvSpPr>
          <p:nvPr>
            <p:ph type="title"/>
          </p:nvPr>
        </p:nvSpPr>
        <p:spPr>
          <a:xfrm>
            <a:off x="953293" y="824089"/>
            <a:ext cx="10172523" cy="1027289"/>
          </a:xfrm>
        </p:spPr>
        <p:txBody>
          <a:bodyPr>
            <a:normAutofit fontScale="90000"/>
          </a:bodyPr>
          <a:lstStyle/>
          <a:p>
            <a:pPr algn="ctr"/>
            <a:r>
              <a:rPr lang="ro-RO" dirty="0">
                <a:latin typeface="Times New Roman" panose="02020603050405020304" pitchFamily="18" charset="0"/>
                <a:cs typeface="Times New Roman" panose="02020603050405020304" pitchFamily="18" charset="0"/>
              </a:rPr>
              <a:t>Plan de școlarizare</a:t>
            </a:r>
            <a:br>
              <a:rPr lang="ro-RO" dirty="0">
                <a:latin typeface="Times New Roman" panose="02020603050405020304" pitchFamily="18" charset="0"/>
                <a:cs typeface="Times New Roman" panose="02020603050405020304" pitchFamily="18" charset="0"/>
              </a:rPr>
            </a:br>
            <a:br>
              <a:rPr lang="ro-RO" dirty="0">
                <a:latin typeface="Times New Roman" panose="02020603050405020304" pitchFamily="18" charset="0"/>
                <a:cs typeface="Times New Roman" panose="02020603050405020304" pitchFamily="18" charset="0"/>
              </a:rPr>
            </a:br>
            <a:endParaRPr lang="ro-RO" dirty="0">
              <a:latin typeface="Times New Roman" panose="02020603050405020304" pitchFamily="18" charset="0"/>
              <a:cs typeface="Times New Roman" panose="02020603050405020304" pitchFamily="18" charset="0"/>
            </a:endParaRPr>
          </a:p>
        </p:txBody>
      </p:sp>
      <p:graphicFrame>
        <p:nvGraphicFramePr>
          <p:cNvPr id="4" name="Tabel 4">
            <a:extLst>
              <a:ext uri="{FF2B5EF4-FFF2-40B4-BE49-F238E27FC236}">
                <a16:creationId xmlns:a16="http://schemas.microsoft.com/office/drawing/2014/main" id="{55B02D55-8B99-4CCC-BD56-7455CBBA4868}"/>
              </a:ext>
            </a:extLst>
          </p:cNvPr>
          <p:cNvGraphicFramePr>
            <a:graphicFrameLocks noGrp="1"/>
          </p:cNvGraphicFramePr>
          <p:nvPr>
            <p:ph idx="1"/>
            <p:extLst>
              <p:ext uri="{D42A27DB-BD31-4B8C-83A1-F6EECF244321}">
                <p14:modId xmlns:p14="http://schemas.microsoft.com/office/powerpoint/2010/main" val="2983782336"/>
              </p:ext>
            </p:extLst>
          </p:nvPr>
        </p:nvGraphicFramePr>
        <p:xfrm>
          <a:off x="935742" y="1927578"/>
          <a:ext cx="10285413" cy="1636890"/>
        </p:xfrm>
        <a:graphic>
          <a:graphicData uri="http://schemas.openxmlformats.org/drawingml/2006/table">
            <a:tbl>
              <a:tblPr firstRow="1" bandRow="1">
                <a:tableStyleId>{5C22544A-7EE6-4342-B048-85BDC9FD1C3A}</a:tableStyleId>
              </a:tblPr>
              <a:tblGrid>
                <a:gridCol w="2596444">
                  <a:extLst>
                    <a:ext uri="{9D8B030D-6E8A-4147-A177-3AD203B41FA5}">
                      <a16:colId xmlns:a16="http://schemas.microsoft.com/office/drawing/2014/main" val="3751785388"/>
                    </a:ext>
                  </a:extLst>
                </a:gridCol>
                <a:gridCol w="2551907">
                  <a:extLst>
                    <a:ext uri="{9D8B030D-6E8A-4147-A177-3AD203B41FA5}">
                      <a16:colId xmlns:a16="http://schemas.microsoft.com/office/drawing/2014/main" val="3978921161"/>
                    </a:ext>
                  </a:extLst>
                </a:gridCol>
                <a:gridCol w="2568531">
                  <a:extLst>
                    <a:ext uri="{9D8B030D-6E8A-4147-A177-3AD203B41FA5}">
                      <a16:colId xmlns:a16="http://schemas.microsoft.com/office/drawing/2014/main" val="2782059526"/>
                    </a:ext>
                  </a:extLst>
                </a:gridCol>
                <a:gridCol w="2568531">
                  <a:extLst>
                    <a:ext uri="{9D8B030D-6E8A-4147-A177-3AD203B41FA5}">
                      <a16:colId xmlns:a16="http://schemas.microsoft.com/office/drawing/2014/main" val="2274945979"/>
                    </a:ext>
                  </a:extLst>
                </a:gridCol>
              </a:tblGrid>
              <a:tr h="648822">
                <a:tc>
                  <a:txBody>
                    <a:bodyPr/>
                    <a:lstStyle/>
                    <a:p>
                      <a:pPr algn="ctr"/>
                      <a:r>
                        <a:rPr lang="ro-RO" sz="1800" b="1" kern="1200" dirty="0">
                          <a:solidFill>
                            <a:schemeClr val="lt1"/>
                          </a:solidFill>
                          <a:effectLst/>
                          <a:latin typeface="Times New Roman" panose="02020603050405020304" pitchFamily="18" charset="0"/>
                          <a:ea typeface="+mn-ea"/>
                          <a:cs typeface="Times New Roman" panose="02020603050405020304" pitchFamily="18" charset="0"/>
                        </a:rPr>
                        <a:t>An școlar</a:t>
                      </a:r>
                      <a:endParaRPr lang="ro-RO" dirty="0">
                        <a:latin typeface="Times New Roman" panose="02020603050405020304" pitchFamily="18" charset="0"/>
                        <a:cs typeface="Times New Roman" panose="02020603050405020304" pitchFamily="18" charset="0"/>
                      </a:endParaRPr>
                    </a:p>
                  </a:txBody>
                  <a:tcPr/>
                </a:tc>
                <a:tc>
                  <a:txBody>
                    <a:bodyPr/>
                    <a:lstStyle/>
                    <a:p>
                      <a:pPr algn="ctr"/>
                      <a:r>
                        <a:rPr lang="ro-RO" dirty="0">
                          <a:latin typeface="Times New Roman" panose="02020603050405020304" pitchFamily="18" charset="0"/>
                          <a:cs typeface="Times New Roman" panose="02020603050405020304" pitchFamily="18" charset="0"/>
                        </a:rPr>
                        <a:t>Învățământ preșcolar</a:t>
                      </a:r>
                    </a:p>
                    <a:p>
                      <a:pPr algn="ctr"/>
                      <a:r>
                        <a:rPr lang="ro-RO" dirty="0">
                          <a:latin typeface="Times New Roman" panose="02020603050405020304" pitchFamily="18" charset="0"/>
                          <a:cs typeface="Times New Roman" panose="02020603050405020304" pitchFamily="18" charset="0"/>
                        </a:rPr>
                        <a:t>nr. grupe/nr. copii</a:t>
                      </a:r>
                    </a:p>
                  </a:txBody>
                  <a:tcPr/>
                </a:tc>
                <a:tc>
                  <a:txBody>
                    <a:bodyPr/>
                    <a:lstStyle/>
                    <a:p>
                      <a:pPr algn="ctr"/>
                      <a:r>
                        <a:rPr lang="ro-RO" dirty="0">
                          <a:latin typeface="Times New Roman" panose="02020603050405020304" pitchFamily="18" charset="0"/>
                          <a:cs typeface="Times New Roman" panose="02020603050405020304" pitchFamily="18" charset="0"/>
                        </a:rPr>
                        <a:t>Învățământ primar</a:t>
                      </a:r>
                    </a:p>
                    <a:p>
                      <a:pPr algn="ctr"/>
                      <a:r>
                        <a:rPr lang="ro-RO" dirty="0">
                          <a:latin typeface="Times New Roman" panose="02020603050405020304" pitchFamily="18" charset="0"/>
                          <a:cs typeface="Times New Roman" panose="02020603050405020304" pitchFamily="18" charset="0"/>
                        </a:rPr>
                        <a:t>nr. clase/nr. elevi</a:t>
                      </a:r>
                    </a:p>
                  </a:txBody>
                  <a:tcPr/>
                </a:tc>
                <a:tc>
                  <a:txBody>
                    <a:bodyPr/>
                    <a:lstStyle/>
                    <a:p>
                      <a:pPr algn="ctr"/>
                      <a:r>
                        <a:rPr lang="ro-RO" dirty="0">
                          <a:latin typeface="Times New Roman" panose="02020603050405020304" pitchFamily="18" charset="0"/>
                          <a:cs typeface="Times New Roman" panose="02020603050405020304" pitchFamily="18" charset="0"/>
                        </a:rPr>
                        <a:t>Învățământ gimnazial</a:t>
                      </a:r>
                    </a:p>
                    <a:p>
                      <a:pPr algn="ctr"/>
                      <a:r>
                        <a:rPr lang="ro-RO" dirty="0">
                          <a:latin typeface="Times New Roman" panose="02020603050405020304" pitchFamily="18" charset="0"/>
                          <a:cs typeface="Times New Roman" panose="02020603050405020304" pitchFamily="18" charset="0"/>
                        </a:rPr>
                        <a:t>nr. clase/nr. elevi</a:t>
                      </a:r>
                    </a:p>
                  </a:txBody>
                  <a:tcPr/>
                </a:tc>
                <a:extLst>
                  <a:ext uri="{0D108BD9-81ED-4DB2-BD59-A6C34878D82A}">
                    <a16:rowId xmlns:a16="http://schemas.microsoft.com/office/drawing/2014/main" val="957103128"/>
                  </a:ext>
                </a:extLst>
              </a:tr>
              <a:tr h="988068">
                <a:tc>
                  <a:txBody>
                    <a:bodyPr/>
                    <a:lstStyle/>
                    <a:p>
                      <a:pPr algn="ctr"/>
                      <a:r>
                        <a:rPr lang="ro-RO" sz="2800" dirty="0">
                          <a:latin typeface="Times New Roman" panose="02020603050405020304" pitchFamily="18" charset="0"/>
                          <a:cs typeface="Times New Roman" panose="02020603050405020304" pitchFamily="18" charset="0"/>
                        </a:rPr>
                        <a:t>2021-2022</a:t>
                      </a:r>
                    </a:p>
                  </a:txBody>
                  <a:tcPr/>
                </a:tc>
                <a:tc>
                  <a:txBody>
                    <a:bodyPr/>
                    <a:lstStyle/>
                    <a:p>
                      <a:pPr algn="ctr"/>
                      <a:r>
                        <a:rPr lang="ro-RO" sz="2800" dirty="0">
                          <a:latin typeface="Times New Roman" panose="02020603050405020304" pitchFamily="18" charset="0"/>
                          <a:cs typeface="Times New Roman" panose="02020603050405020304" pitchFamily="18" charset="0"/>
                        </a:rPr>
                        <a:t>5/112</a:t>
                      </a:r>
                    </a:p>
                  </a:txBody>
                  <a:tcPr/>
                </a:tc>
                <a:tc>
                  <a:txBody>
                    <a:bodyPr/>
                    <a:lstStyle/>
                    <a:p>
                      <a:pPr algn="ctr"/>
                      <a:r>
                        <a:rPr lang="ro-RO" sz="2800" dirty="0">
                          <a:latin typeface="Times New Roman" panose="02020603050405020304" pitchFamily="18" charset="0"/>
                          <a:cs typeface="Times New Roman" panose="02020603050405020304" pitchFamily="18" charset="0"/>
                        </a:rPr>
                        <a:t>11/208</a:t>
                      </a:r>
                    </a:p>
                  </a:txBody>
                  <a:tcPr/>
                </a:tc>
                <a:tc>
                  <a:txBody>
                    <a:bodyPr/>
                    <a:lstStyle/>
                    <a:p>
                      <a:pPr algn="ctr"/>
                      <a:r>
                        <a:rPr lang="ro-RO" sz="2800" dirty="0">
                          <a:latin typeface="Times New Roman" panose="02020603050405020304" pitchFamily="18" charset="0"/>
                          <a:cs typeface="Times New Roman" panose="02020603050405020304" pitchFamily="18" charset="0"/>
                        </a:rPr>
                        <a:t>9/193</a:t>
                      </a:r>
                    </a:p>
                  </a:txBody>
                  <a:tcPr/>
                </a:tc>
                <a:extLst>
                  <a:ext uri="{0D108BD9-81ED-4DB2-BD59-A6C34878D82A}">
                    <a16:rowId xmlns:a16="http://schemas.microsoft.com/office/drawing/2014/main" val="1230616050"/>
                  </a:ext>
                </a:extLst>
              </a:tr>
            </a:tbl>
          </a:graphicData>
        </a:graphic>
      </p:graphicFrame>
      <p:graphicFrame>
        <p:nvGraphicFramePr>
          <p:cNvPr id="9" name="Diagramă 8">
            <a:extLst>
              <a:ext uri="{FF2B5EF4-FFF2-40B4-BE49-F238E27FC236}">
                <a16:creationId xmlns:a16="http://schemas.microsoft.com/office/drawing/2014/main" id="{64CAC67E-BE3A-4616-B13E-1E5011868055}"/>
              </a:ext>
            </a:extLst>
          </p:cNvPr>
          <p:cNvGraphicFramePr/>
          <p:nvPr>
            <p:extLst>
              <p:ext uri="{D42A27DB-BD31-4B8C-83A1-F6EECF244321}">
                <p14:modId xmlns:p14="http://schemas.microsoft.com/office/powerpoint/2010/main" val="2399244919"/>
              </p:ext>
            </p:extLst>
          </p:nvPr>
        </p:nvGraphicFramePr>
        <p:xfrm>
          <a:off x="935742" y="3736622"/>
          <a:ext cx="5160258" cy="229728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Diagramă 11">
            <a:extLst>
              <a:ext uri="{FF2B5EF4-FFF2-40B4-BE49-F238E27FC236}">
                <a16:creationId xmlns:a16="http://schemas.microsoft.com/office/drawing/2014/main" id="{7DC66E1B-9987-41DE-9454-DBFE84BD503D}"/>
              </a:ext>
            </a:extLst>
          </p:cNvPr>
          <p:cNvGraphicFramePr/>
          <p:nvPr>
            <p:extLst>
              <p:ext uri="{D42A27DB-BD31-4B8C-83A1-F6EECF244321}">
                <p14:modId xmlns:p14="http://schemas.microsoft.com/office/powerpoint/2010/main" val="3368606815"/>
              </p:ext>
            </p:extLst>
          </p:nvPr>
        </p:nvGraphicFramePr>
        <p:xfrm>
          <a:off x="851338" y="1399894"/>
          <a:ext cx="10642304" cy="46734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53739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619EB1FB-92B5-44EC-A261-C3C3E05F783C}"/>
              </a:ext>
            </a:extLst>
          </p:cNvPr>
          <p:cNvSpPr>
            <a:spLocks noGrp="1"/>
          </p:cNvSpPr>
          <p:nvPr>
            <p:ph type="title"/>
          </p:nvPr>
        </p:nvSpPr>
        <p:spPr>
          <a:xfrm>
            <a:off x="1619955" y="931732"/>
            <a:ext cx="9720968" cy="1280890"/>
          </a:xfrm>
        </p:spPr>
        <p:txBody>
          <a:bodyPr>
            <a:normAutofit/>
          </a:bodyPr>
          <a:lstStyle/>
          <a:p>
            <a:br>
              <a:rPr lang="ro-RO" sz="2000" dirty="0">
                <a:latin typeface="Times New Roman" panose="02020603050405020304" pitchFamily="18" charset="0"/>
                <a:cs typeface="Times New Roman" panose="02020603050405020304" pitchFamily="18" charset="0"/>
              </a:rPr>
            </a:br>
            <a:br>
              <a:rPr lang="ro-RO" sz="2000" dirty="0">
                <a:latin typeface="Times New Roman" panose="02020603050405020304" pitchFamily="18" charset="0"/>
                <a:cs typeface="Times New Roman" panose="02020603050405020304" pitchFamily="18" charset="0"/>
              </a:rPr>
            </a:br>
            <a:r>
              <a:rPr lang="ro-RO" sz="2000" dirty="0">
                <a:latin typeface="Times New Roman" panose="02020603050405020304" pitchFamily="18" charset="0"/>
                <a:cs typeface="Times New Roman" panose="02020603050405020304" pitchFamily="18" charset="0"/>
              </a:rPr>
              <a:t>Calificativele acordate cadrelor didactice cu prilejul </a:t>
            </a:r>
            <a:r>
              <a:rPr lang="ro-RO" sz="2000" dirty="0" err="1">
                <a:latin typeface="Times New Roman" panose="02020603050405020304" pitchFamily="18" charset="0"/>
                <a:cs typeface="Times New Roman" panose="02020603050405020304" pitchFamily="18" charset="0"/>
              </a:rPr>
              <a:t>asistențelor</a:t>
            </a:r>
            <a:r>
              <a:rPr lang="ro-RO" sz="2000" dirty="0">
                <a:latin typeface="Times New Roman" panose="02020603050405020304" pitchFamily="18" charset="0"/>
                <a:cs typeface="Times New Roman" panose="02020603050405020304" pitchFamily="18" charset="0"/>
              </a:rPr>
              <a:t>/inspecțiilor școlare au fost:</a:t>
            </a:r>
          </a:p>
        </p:txBody>
      </p:sp>
      <p:sp>
        <p:nvSpPr>
          <p:cNvPr id="3" name="Substituent conținut 2">
            <a:extLst>
              <a:ext uri="{FF2B5EF4-FFF2-40B4-BE49-F238E27FC236}">
                <a16:creationId xmlns:a16="http://schemas.microsoft.com/office/drawing/2014/main" id="{A2E29C08-DD95-4AC7-9D39-DC9AD3AE4838}"/>
              </a:ext>
            </a:extLst>
          </p:cNvPr>
          <p:cNvSpPr>
            <a:spLocks noGrp="1"/>
          </p:cNvSpPr>
          <p:nvPr>
            <p:ph idx="1"/>
          </p:nvPr>
        </p:nvSpPr>
        <p:spPr>
          <a:xfrm>
            <a:off x="1456267" y="2212622"/>
            <a:ext cx="10048345" cy="3698600"/>
          </a:xfrm>
        </p:spPr>
        <p:txBody>
          <a:bodyPr/>
          <a:lstStyle/>
          <a:p>
            <a:pPr marL="408940" marR="461645">
              <a:lnSpc>
                <a:spcPct val="82000"/>
              </a:lnSpc>
              <a:spcBef>
                <a:spcPts val="3550"/>
              </a:spcBef>
              <a:spcAft>
                <a:spcPts val="0"/>
              </a:spcAft>
            </a:pPr>
            <a:r>
              <a:rPr lang="ro-RO" sz="1800">
                <a:solidFill>
                  <a:schemeClr val="tx1"/>
                </a:solidFill>
                <a:effectLst/>
                <a:latin typeface="Times New Roman" panose="02020603050405020304" pitchFamily="18" charset="0"/>
                <a:ea typeface="Times New Roman" panose="02020603050405020304" pitchFamily="18" charset="0"/>
              </a:rPr>
              <a:t>Toate</a:t>
            </a:r>
            <a:r>
              <a:rPr lang="ro-RO" sz="1800" spc="-7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cadrele</a:t>
            </a:r>
            <a:r>
              <a:rPr lang="ro-RO" sz="1800" spc="-7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didactice</a:t>
            </a:r>
            <a:r>
              <a:rPr lang="ro-RO" sz="1800" spc="-3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asistate</a:t>
            </a:r>
            <a:r>
              <a:rPr lang="ro-RO" sz="1800" spc="-45" dirty="0">
                <a:solidFill>
                  <a:srgbClr val="2E2B1F"/>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cu </a:t>
            </a:r>
            <a:r>
              <a:rPr lang="ro-RO" sz="1800" spc="-73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prilejul</a:t>
            </a:r>
            <a:r>
              <a:rPr lang="ro-RO" sz="1800" spc="1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inspecțiilor</a:t>
            </a:r>
            <a:r>
              <a:rPr lang="ro-RO" sz="1800" spc="3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curente</a:t>
            </a:r>
            <a:r>
              <a:rPr lang="ro-RO" sz="1800" spc="1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sau</a:t>
            </a:r>
            <a:r>
              <a:rPr lang="ro-RO" sz="1800" spc="-1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speciale</a:t>
            </a:r>
            <a:r>
              <a:rPr lang="ro-RO" sz="1800" spc="2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au</a:t>
            </a:r>
            <a:r>
              <a:rPr lang="ro-RO" sz="1800" spc="-1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primit  </a:t>
            </a:r>
            <a:r>
              <a:rPr lang="ro-RO" dirty="0">
                <a:solidFill>
                  <a:schemeClr val="tx1"/>
                </a:solidFill>
                <a:latin typeface="Times New Roman" panose="02020603050405020304" pitchFamily="18" charset="0"/>
                <a:ea typeface="Times New Roman" panose="02020603050405020304" pitchFamily="18" charset="0"/>
              </a:rPr>
              <a:t>C</a:t>
            </a:r>
            <a:r>
              <a:rPr lang="ro-RO" sz="1800" dirty="0">
                <a:solidFill>
                  <a:schemeClr val="tx1"/>
                </a:solidFill>
                <a:effectLst/>
                <a:latin typeface="Times New Roman" panose="02020603050405020304" pitchFamily="18" charset="0"/>
                <a:ea typeface="Times New Roman" panose="02020603050405020304" pitchFamily="18" charset="0"/>
              </a:rPr>
              <a:t>alificativul</a:t>
            </a:r>
            <a:r>
              <a:rPr lang="ro-RO" sz="1800" spc="4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„Foarte</a:t>
            </a:r>
            <a:r>
              <a:rPr lang="ro-RO" sz="1800" spc="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bine”.</a:t>
            </a:r>
          </a:p>
          <a:p>
            <a:pPr marL="408940" marR="532130">
              <a:lnSpc>
                <a:spcPct val="82000"/>
              </a:lnSpc>
              <a:spcBef>
                <a:spcPts val="630"/>
              </a:spcBef>
              <a:spcAft>
                <a:spcPts val="0"/>
              </a:spcAft>
            </a:pPr>
            <a:r>
              <a:rPr lang="ro-RO" sz="1800" dirty="0">
                <a:solidFill>
                  <a:schemeClr val="tx1"/>
                </a:solidFill>
                <a:effectLst/>
                <a:latin typeface="Times New Roman" panose="02020603050405020304" pitchFamily="18" charset="0"/>
                <a:ea typeface="Times New Roman" panose="02020603050405020304" pitchFamily="18" charset="0"/>
              </a:rPr>
              <a:t>Pentru</a:t>
            </a:r>
            <a:r>
              <a:rPr lang="ro-RO" sz="1800" spc="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activitatea</a:t>
            </a:r>
            <a:r>
              <a:rPr lang="ro-RO" sz="1800" spc="4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desfășurată</a:t>
            </a:r>
            <a:r>
              <a:rPr lang="ro-RO" sz="1800" spc="2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în</a:t>
            </a:r>
            <a:r>
              <a:rPr lang="ro-RO" sz="1800" spc="-1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anul</a:t>
            </a:r>
            <a:r>
              <a:rPr lang="ro-RO" sz="1800" spc="-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școlar</a:t>
            </a:r>
            <a:r>
              <a:rPr lang="ro-RO" sz="1800" spc="-1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2021</a:t>
            </a:r>
            <a:r>
              <a:rPr lang="ro-RO" sz="1800" spc="2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a:t>
            </a:r>
            <a:r>
              <a:rPr lang="ro-RO" sz="1800" spc="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2022,</a:t>
            </a:r>
            <a:r>
              <a:rPr lang="ro-RO" sz="1800" spc="-1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toate</a:t>
            </a:r>
            <a:r>
              <a:rPr lang="ro-RO" sz="1800" spc="2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cadrele</a:t>
            </a:r>
            <a:r>
              <a:rPr lang="ro-RO" sz="1800" spc="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didactice</a:t>
            </a:r>
            <a:r>
              <a:rPr lang="ro-RO" sz="1800" spc="4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și</a:t>
            </a:r>
            <a:r>
              <a:rPr lang="ro-RO" sz="1800" spc="-2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personalul</a:t>
            </a:r>
            <a:r>
              <a:rPr lang="ro-RO" sz="1800" spc="2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auxiliar</a:t>
            </a:r>
            <a:r>
              <a:rPr lang="ro-RO" sz="1800" spc="2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au </a:t>
            </a:r>
            <a:r>
              <a:rPr lang="ro-RO" sz="1800" spc="-73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obținut</a:t>
            </a:r>
            <a:r>
              <a:rPr lang="ro-RO" sz="1800" spc="1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calificativele</a:t>
            </a:r>
            <a:r>
              <a:rPr lang="ro-RO" sz="1800" spc="7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Foarte</a:t>
            </a:r>
            <a:r>
              <a:rPr lang="ro-RO" sz="1800" spc="1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bine.</a:t>
            </a:r>
          </a:p>
          <a:p>
            <a:pPr marL="408940" marR="845185">
              <a:lnSpc>
                <a:spcPct val="83000"/>
              </a:lnSpc>
              <a:spcBef>
                <a:spcPts val="740"/>
              </a:spcBef>
              <a:spcAft>
                <a:spcPts val="0"/>
              </a:spcAft>
            </a:pPr>
            <a:r>
              <a:rPr lang="ro-RO" sz="1800" dirty="0">
                <a:solidFill>
                  <a:schemeClr val="tx1"/>
                </a:solidFill>
                <a:effectLst/>
                <a:latin typeface="Times New Roman" panose="02020603050405020304" pitchFamily="18" charset="0"/>
                <a:ea typeface="Times New Roman" panose="02020603050405020304" pitchFamily="18" charset="0"/>
              </a:rPr>
              <a:t>Personalul</a:t>
            </a:r>
            <a:r>
              <a:rPr lang="ro-RO" sz="1800" spc="-1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nedidactic</a:t>
            </a:r>
            <a:r>
              <a:rPr lang="ro-RO" sz="1800" spc="3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a</a:t>
            </a:r>
            <a:r>
              <a:rPr lang="ro-RO" sz="1800" spc="-2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primit calificativul</a:t>
            </a:r>
            <a:r>
              <a:rPr lang="ro-RO" sz="1800" spc="3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”Foarte </a:t>
            </a:r>
            <a:r>
              <a:rPr lang="ro-RO" sz="1800" spc="-73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bine” pentru</a:t>
            </a:r>
            <a:r>
              <a:rPr lang="ro-RO" sz="1800" spc="1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anul</a:t>
            </a:r>
            <a:r>
              <a:rPr lang="ro-RO" sz="1800" spc="5"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calendaristic</a:t>
            </a:r>
            <a:r>
              <a:rPr lang="ro-RO" sz="1800" spc="50" dirty="0">
                <a:solidFill>
                  <a:schemeClr val="tx1"/>
                </a:solidFill>
                <a:effectLst/>
                <a:latin typeface="Times New Roman" panose="02020603050405020304" pitchFamily="18" charset="0"/>
                <a:ea typeface="Times New Roman" panose="02020603050405020304" pitchFamily="18" charset="0"/>
              </a:rPr>
              <a:t> </a:t>
            </a:r>
            <a:r>
              <a:rPr lang="ro-RO" sz="1800" dirty="0">
                <a:solidFill>
                  <a:schemeClr val="tx1"/>
                </a:solidFill>
                <a:effectLst/>
                <a:latin typeface="Times New Roman" panose="02020603050405020304" pitchFamily="18" charset="0"/>
                <a:ea typeface="Times New Roman" panose="02020603050405020304" pitchFamily="18" charset="0"/>
              </a:rPr>
              <a:t>2021.</a:t>
            </a:r>
          </a:p>
          <a:p>
            <a:pPr marL="0" indent="0">
              <a:buNone/>
            </a:pPr>
            <a:endParaRPr lang="ro-RO" dirty="0"/>
          </a:p>
        </p:txBody>
      </p:sp>
    </p:spTree>
    <p:extLst>
      <p:ext uri="{BB962C8B-B14F-4D97-AF65-F5344CB8AC3E}">
        <p14:creationId xmlns:p14="http://schemas.microsoft.com/office/powerpoint/2010/main" val="15208161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01E3B17-4180-435C-AFBD-EC8C65BD8C14}"/>
              </a:ext>
            </a:extLst>
          </p:cNvPr>
          <p:cNvSpPr>
            <a:spLocks noGrp="1"/>
          </p:cNvSpPr>
          <p:nvPr>
            <p:ph type="title"/>
          </p:nvPr>
        </p:nvSpPr>
        <p:spPr>
          <a:xfrm>
            <a:off x="1636890" y="624109"/>
            <a:ext cx="9867722" cy="5438023"/>
          </a:xfrm>
        </p:spPr>
        <p:txBody>
          <a:bodyPr>
            <a:normAutofit fontScale="90000"/>
          </a:bodyPr>
          <a:lstStyle/>
          <a:p>
            <a:r>
              <a:rPr lang="ro-RO" dirty="0">
                <a:latin typeface="Times New Roman" panose="02020603050405020304" pitchFamily="18" charset="0"/>
                <a:cs typeface="Times New Roman" panose="02020603050405020304" pitchFamily="18" charset="0"/>
              </a:rPr>
              <a:t>                   </a:t>
            </a:r>
            <a:r>
              <a:rPr lang="ro-RO" sz="4000" dirty="0">
                <a:latin typeface="Times New Roman" panose="02020603050405020304" pitchFamily="18" charset="0"/>
                <a:cs typeface="Times New Roman" panose="02020603050405020304" pitchFamily="18" charset="0"/>
              </a:rPr>
              <a:t>Felicitări pentru rezultatele obținute </a:t>
            </a:r>
            <a:br>
              <a:rPr lang="ro-RO" sz="4000" dirty="0">
                <a:latin typeface="Times New Roman" panose="02020603050405020304" pitchFamily="18" charset="0"/>
                <a:cs typeface="Times New Roman" panose="02020603050405020304" pitchFamily="18" charset="0"/>
              </a:rPr>
            </a:br>
            <a:r>
              <a:rPr lang="ro-RO" sz="4000" dirty="0">
                <a:latin typeface="Times New Roman" panose="02020603050405020304" pitchFamily="18" charset="0"/>
                <a:cs typeface="Times New Roman" panose="02020603050405020304" pitchFamily="18" charset="0"/>
              </a:rPr>
              <a:t>                          în urma activității depuse </a:t>
            </a:r>
            <a:br>
              <a:rPr lang="ro-RO" sz="4000" dirty="0">
                <a:latin typeface="Times New Roman" panose="02020603050405020304" pitchFamily="18" charset="0"/>
                <a:cs typeface="Times New Roman" panose="02020603050405020304" pitchFamily="18" charset="0"/>
              </a:rPr>
            </a:br>
            <a:r>
              <a:rPr lang="ro-RO" sz="4000" dirty="0">
                <a:latin typeface="Times New Roman" panose="02020603050405020304" pitchFamily="18" charset="0"/>
                <a:cs typeface="Times New Roman" panose="02020603050405020304" pitchFamily="18" charset="0"/>
              </a:rPr>
              <a:t>                                         și</a:t>
            </a:r>
            <a:br>
              <a:rPr lang="ro-RO" sz="4000" dirty="0">
                <a:latin typeface="Times New Roman" panose="02020603050405020304" pitchFamily="18" charset="0"/>
                <a:cs typeface="Times New Roman" panose="02020603050405020304" pitchFamily="18" charset="0"/>
              </a:rPr>
            </a:br>
            <a:r>
              <a:rPr lang="ro-RO" sz="4000" dirty="0">
                <a:latin typeface="Times New Roman" panose="02020603050405020304" pitchFamily="18" charset="0"/>
                <a:cs typeface="Times New Roman" panose="02020603050405020304" pitchFamily="18" charset="0"/>
              </a:rPr>
              <a:t>                    SUCCES ÎN CONTINUARE!</a:t>
            </a:r>
            <a:br>
              <a:rPr lang="ro-RO" sz="4000" dirty="0">
                <a:latin typeface="Times New Roman" panose="02020603050405020304" pitchFamily="18" charset="0"/>
                <a:cs typeface="Times New Roman" panose="02020603050405020304" pitchFamily="18" charset="0"/>
              </a:rPr>
            </a:br>
            <a:br>
              <a:rPr lang="ro-RO" sz="4000" dirty="0">
                <a:latin typeface="Times New Roman" panose="02020603050405020304" pitchFamily="18" charset="0"/>
                <a:cs typeface="Times New Roman" panose="02020603050405020304" pitchFamily="18" charset="0"/>
              </a:rPr>
            </a:br>
            <a:br>
              <a:rPr lang="ro-RO" sz="4000" dirty="0">
                <a:latin typeface="Times New Roman" panose="02020603050405020304" pitchFamily="18" charset="0"/>
                <a:cs typeface="Times New Roman" panose="02020603050405020304" pitchFamily="18" charset="0"/>
              </a:rPr>
            </a:br>
            <a:br>
              <a:rPr lang="ro-RO" dirty="0">
                <a:latin typeface="Times New Roman" panose="02020603050405020304" pitchFamily="18" charset="0"/>
                <a:cs typeface="Times New Roman" panose="02020603050405020304" pitchFamily="18" charset="0"/>
              </a:rPr>
            </a:b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Director,                                                                         Director adjunct,</a:t>
            </a:r>
            <a:br>
              <a:rPr lang="ro-RO" sz="2200" dirty="0">
                <a:latin typeface="Times New Roman" panose="02020603050405020304" pitchFamily="18" charset="0"/>
                <a:cs typeface="Times New Roman" panose="02020603050405020304" pitchFamily="18" charset="0"/>
              </a:rPr>
            </a:br>
            <a:r>
              <a:rPr lang="ro-RO" sz="2200" dirty="0">
                <a:latin typeface="Times New Roman" panose="02020603050405020304" pitchFamily="18" charset="0"/>
                <a:cs typeface="Times New Roman" panose="02020603050405020304" pitchFamily="18" charset="0"/>
              </a:rPr>
              <a:t>         Prof. Marin Violeta                                                         Prof. Pâslaru Andreea</a:t>
            </a:r>
            <a:br>
              <a:rPr lang="ro-RO" sz="2200" dirty="0">
                <a:latin typeface="Times New Roman" panose="02020603050405020304" pitchFamily="18" charset="0"/>
                <a:cs typeface="Times New Roman" panose="02020603050405020304" pitchFamily="18" charset="0"/>
              </a:rPr>
            </a:br>
            <a:br>
              <a:rPr lang="ro-RO" sz="2200" dirty="0">
                <a:latin typeface="Times New Roman" panose="02020603050405020304" pitchFamily="18" charset="0"/>
                <a:cs typeface="Times New Roman" panose="02020603050405020304" pitchFamily="18" charset="0"/>
              </a:rPr>
            </a:br>
            <a:br>
              <a:rPr lang="ro-RO" dirty="0">
                <a:latin typeface="Times New Roman" panose="02020603050405020304" pitchFamily="18" charset="0"/>
                <a:cs typeface="Times New Roman" panose="02020603050405020304" pitchFamily="18" charset="0"/>
              </a:rPr>
            </a:br>
            <a:endParaRPr lang="ro-RO"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4931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A6F23739-35E8-471A-8D3E-97A6BAB61151}"/>
              </a:ext>
            </a:extLst>
          </p:cNvPr>
          <p:cNvSpPr>
            <a:spLocks noGrp="1"/>
          </p:cNvSpPr>
          <p:nvPr>
            <p:ph type="title"/>
          </p:nvPr>
        </p:nvSpPr>
        <p:spPr/>
        <p:txBody>
          <a:bodyPr/>
          <a:lstStyle/>
          <a:p>
            <a:pPr algn="ctr"/>
            <a:r>
              <a:rPr lang="ro-RO" dirty="0">
                <a:latin typeface="Times New Roman" panose="02020603050405020304" pitchFamily="18" charset="0"/>
                <a:cs typeface="Times New Roman" panose="02020603050405020304" pitchFamily="18" charset="0"/>
              </a:rPr>
              <a:t>Resurse umane</a:t>
            </a:r>
          </a:p>
        </p:txBody>
      </p:sp>
      <p:sp>
        <p:nvSpPr>
          <p:cNvPr id="3" name="Substituent conținut 2">
            <a:extLst>
              <a:ext uri="{FF2B5EF4-FFF2-40B4-BE49-F238E27FC236}">
                <a16:creationId xmlns:a16="http://schemas.microsoft.com/office/drawing/2014/main" id="{DAB48373-3B81-4117-A159-13EDC962F0F5}"/>
              </a:ext>
            </a:extLst>
          </p:cNvPr>
          <p:cNvSpPr>
            <a:spLocks noGrp="1"/>
          </p:cNvSpPr>
          <p:nvPr>
            <p:ph idx="1"/>
          </p:nvPr>
        </p:nvSpPr>
        <p:spPr>
          <a:xfrm>
            <a:off x="2314222" y="1603022"/>
            <a:ext cx="8771467" cy="4899378"/>
          </a:xfrm>
        </p:spPr>
        <p:txBody>
          <a:bodyPr>
            <a:normAutofit fontScale="70000" lnSpcReduction="20000"/>
          </a:bodyPr>
          <a:lstStyle/>
          <a:p>
            <a:pPr>
              <a:buFont typeface="Wingdings" panose="05000000000000000000" pitchFamily="2" charset="2"/>
              <a:buChar char="Ø"/>
            </a:pPr>
            <a:r>
              <a:rPr lang="ro-RO" dirty="0">
                <a:latin typeface="Times New Roman" panose="02020603050405020304" pitchFamily="18" charset="0"/>
                <a:cs typeface="Times New Roman" panose="02020603050405020304" pitchFamily="18" charset="0"/>
              </a:rPr>
              <a:t>PERSONAL DIDACTIC DE PREDARE:</a:t>
            </a:r>
          </a:p>
          <a:p>
            <a:pPr marL="0" indent="0">
              <a:buNone/>
            </a:pPr>
            <a:r>
              <a:rPr lang="ro-RO" dirty="0">
                <a:latin typeface="Times New Roman" panose="02020603050405020304" pitchFamily="18" charset="0"/>
                <a:cs typeface="Times New Roman" panose="02020603050405020304" pitchFamily="18" charset="0"/>
              </a:rPr>
              <a:t>Nr. total cadre didactice – 31 + consilier școlar, profesor de sprijin</a:t>
            </a:r>
          </a:p>
          <a:p>
            <a:pPr marL="0" indent="0">
              <a:buNone/>
            </a:pPr>
            <a:r>
              <a:rPr lang="ro-RO" dirty="0">
                <a:latin typeface="Times New Roman" panose="02020603050405020304" pitchFamily="18" charset="0"/>
                <a:cs typeface="Times New Roman" panose="02020603050405020304" pitchFamily="18" charset="0"/>
              </a:rPr>
              <a:t>Cu grad I - 16</a:t>
            </a:r>
          </a:p>
          <a:p>
            <a:pPr marL="0" indent="0">
              <a:buNone/>
            </a:pPr>
            <a:r>
              <a:rPr lang="ro-RO" dirty="0">
                <a:latin typeface="Times New Roman" panose="02020603050405020304" pitchFamily="18" charset="0"/>
                <a:cs typeface="Times New Roman" panose="02020603050405020304" pitchFamily="18" charset="0"/>
              </a:rPr>
              <a:t>Cu grad II - 7</a:t>
            </a:r>
          </a:p>
          <a:p>
            <a:pPr marL="0" indent="0">
              <a:buNone/>
            </a:pPr>
            <a:r>
              <a:rPr lang="ro-RO" dirty="0">
                <a:latin typeface="Times New Roman" panose="02020603050405020304" pitchFamily="18" charset="0"/>
                <a:cs typeface="Times New Roman" panose="02020603050405020304" pitchFamily="18" charset="0"/>
              </a:rPr>
              <a:t>Cu grad def. - 6</a:t>
            </a:r>
          </a:p>
          <a:p>
            <a:pPr marL="0" indent="0">
              <a:buNone/>
            </a:pPr>
            <a:r>
              <a:rPr lang="ro-RO" dirty="0">
                <a:latin typeface="Times New Roman" panose="02020603050405020304" pitchFamily="18" charset="0"/>
                <a:cs typeface="Times New Roman" panose="02020603050405020304" pitchFamily="18" charset="0"/>
              </a:rPr>
              <a:t>Debutanți - 2</a:t>
            </a:r>
          </a:p>
          <a:p>
            <a:pPr>
              <a:buFont typeface="Wingdings" panose="05000000000000000000" pitchFamily="2" charset="2"/>
              <a:buChar char="Ø"/>
            </a:pPr>
            <a:r>
              <a:rPr lang="ro-RO" dirty="0">
                <a:latin typeface="Times New Roman" panose="02020603050405020304" pitchFamily="18" charset="0"/>
                <a:cs typeface="Times New Roman" panose="02020603050405020304" pitchFamily="18" charset="0"/>
              </a:rPr>
              <a:t>PERSONAL DIDACTIC AUXILIAR:</a:t>
            </a:r>
          </a:p>
          <a:p>
            <a:pPr marL="0" indent="0">
              <a:buNone/>
            </a:pPr>
            <a:r>
              <a:rPr lang="ro-RO" dirty="0">
                <a:latin typeface="Times New Roman" panose="02020603050405020304" pitchFamily="18" charset="0"/>
                <a:cs typeface="Times New Roman" panose="02020603050405020304" pitchFamily="18" charset="0"/>
              </a:rPr>
              <a:t>Secretar</a:t>
            </a:r>
          </a:p>
          <a:p>
            <a:pPr marL="0" indent="0">
              <a:buNone/>
            </a:pPr>
            <a:r>
              <a:rPr lang="ro-RO" dirty="0">
                <a:latin typeface="Times New Roman" panose="02020603050405020304" pitchFamily="18" charset="0"/>
                <a:cs typeface="Times New Roman" panose="02020603050405020304" pitchFamily="18" charset="0"/>
              </a:rPr>
              <a:t>Administrator financiar</a:t>
            </a:r>
          </a:p>
          <a:p>
            <a:pPr marL="0" indent="0">
              <a:buNone/>
            </a:pPr>
            <a:r>
              <a:rPr lang="ro-RO" dirty="0">
                <a:latin typeface="Times New Roman" panose="02020603050405020304" pitchFamily="18" charset="0"/>
                <a:cs typeface="Times New Roman" panose="02020603050405020304" pitchFamily="18" charset="0"/>
              </a:rPr>
              <a:t>Administrator de patrimoniu</a:t>
            </a:r>
          </a:p>
          <a:p>
            <a:pPr marL="0" indent="0">
              <a:buNone/>
            </a:pPr>
            <a:r>
              <a:rPr lang="ro-RO" dirty="0">
                <a:latin typeface="Times New Roman" panose="02020603050405020304" pitchFamily="18" charset="0"/>
                <a:cs typeface="Times New Roman" panose="02020603050405020304" pitchFamily="18" charset="0"/>
              </a:rPr>
              <a:t>Bibliotecar</a:t>
            </a:r>
          </a:p>
          <a:p>
            <a:pPr>
              <a:buFont typeface="Wingdings" panose="05000000000000000000" pitchFamily="2" charset="2"/>
              <a:buChar char="Ø"/>
            </a:pPr>
            <a:r>
              <a:rPr lang="ro-RO" dirty="0">
                <a:latin typeface="Times New Roman" panose="02020603050405020304" pitchFamily="18" charset="0"/>
                <a:cs typeface="Times New Roman" panose="02020603050405020304" pitchFamily="18" charset="0"/>
              </a:rPr>
              <a:t>PERSONAL NEDIDACTIC:</a:t>
            </a:r>
          </a:p>
          <a:p>
            <a:pPr marL="0" indent="0">
              <a:buNone/>
            </a:pPr>
            <a:r>
              <a:rPr lang="ro-RO" dirty="0">
                <a:latin typeface="Times New Roman" panose="02020603050405020304" pitchFamily="18" charset="0"/>
                <a:cs typeface="Times New Roman" panose="02020603050405020304" pitchFamily="18" charset="0"/>
              </a:rPr>
              <a:t>Îngrijitori: 6</a:t>
            </a:r>
          </a:p>
          <a:p>
            <a:pPr marL="0" indent="0">
              <a:buNone/>
            </a:pPr>
            <a:r>
              <a:rPr lang="ro-RO" dirty="0">
                <a:latin typeface="Times New Roman" panose="02020603050405020304" pitchFamily="18" charset="0"/>
                <a:cs typeface="Times New Roman" panose="02020603050405020304" pitchFamily="18" charset="0"/>
              </a:rPr>
              <a:t>Muncitori: 1</a:t>
            </a:r>
          </a:p>
          <a:p>
            <a:pPr marL="0" indent="0">
              <a:buNone/>
            </a:pPr>
            <a:r>
              <a:rPr lang="ro-RO" dirty="0">
                <a:latin typeface="Times New Roman" panose="02020603050405020304" pitchFamily="18" charset="0"/>
                <a:cs typeface="Times New Roman" panose="02020603050405020304" pitchFamily="18" charset="0"/>
              </a:rPr>
              <a:t>Fochiști: 2</a:t>
            </a:r>
          </a:p>
          <a:p>
            <a:pPr marL="0" indent="0">
              <a:buNone/>
            </a:pPr>
            <a:r>
              <a:rPr lang="ro-RO" dirty="0">
                <a:latin typeface="Times New Roman" panose="02020603050405020304" pitchFamily="18" charset="0"/>
                <a:cs typeface="Times New Roman" panose="02020603050405020304" pitchFamily="18" charset="0"/>
              </a:rPr>
              <a:t>Paznici: 3</a:t>
            </a:r>
          </a:p>
          <a:p>
            <a:pPr marL="0" indent="0">
              <a:buNone/>
            </a:pPr>
            <a:r>
              <a:rPr lang="ro-RO" dirty="0">
                <a:latin typeface="Times New Roman" panose="02020603050405020304" pitchFamily="18" charset="0"/>
                <a:cs typeface="Times New Roman" panose="02020603050405020304" pitchFamily="18" charset="0"/>
              </a:rPr>
              <a:t>Șoferi: 1</a:t>
            </a:r>
          </a:p>
          <a:p>
            <a:pPr marL="0" indent="0">
              <a:buNone/>
            </a:pPr>
            <a:endParaRPr lang="ro-RO"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ro-RO"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ro-RO"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ro-RO" dirty="0">
              <a:latin typeface="Times New Roman" panose="02020603050405020304" pitchFamily="18" charset="0"/>
              <a:cs typeface="Times New Roman" panose="02020603050405020304" pitchFamily="18" charset="0"/>
            </a:endParaRPr>
          </a:p>
          <a:p>
            <a:pPr marL="0" indent="0">
              <a:buNone/>
            </a:pPr>
            <a:endParaRPr lang="ro-RO" dirty="0">
              <a:latin typeface="Times New Roman" panose="02020603050405020304" pitchFamily="18" charset="0"/>
              <a:cs typeface="Times New Roman" panose="02020603050405020304" pitchFamily="18" charset="0"/>
            </a:endParaRPr>
          </a:p>
          <a:p>
            <a:pPr marL="0" indent="0">
              <a:buNone/>
            </a:pPr>
            <a:endParaRPr lang="ro-RO" dirty="0">
              <a:latin typeface="Times New Roman" panose="02020603050405020304" pitchFamily="18" charset="0"/>
              <a:cs typeface="Times New Roman" panose="02020603050405020304" pitchFamily="18" charset="0"/>
            </a:endParaRPr>
          </a:p>
        </p:txBody>
      </p:sp>
      <p:graphicFrame>
        <p:nvGraphicFramePr>
          <p:cNvPr id="6" name="Diagramă 5">
            <a:extLst>
              <a:ext uri="{FF2B5EF4-FFF2-40B4-BE49-F238E27FC236}">
                <a16:creationId xmlns:a16="http://schemas.microsoft.com/office/drawing/2014/main" id="{7849F299-F440-49AA-9E70-7FC81ED38847}"/>
              </a:ext>
            </a:extLst>
          </p:cNvPr>
          <p:cNvGraphicFramePr/>
          <p:nvPr>
            <p:extLst>
              <p:ext uri="{D42A27DB-BD31-4B8C-83A1-F6EECF244321}">
                <p14:modId xmlns:p14="http://schemas.microsoft.com/office/powerpoint/2010/main" val="2647033436"/>
              </p:ext>
            </p:extLst>
          </p:nvPr>
        </p:nvGraphicFramePr>
        <p:xfrm>
          <a:off x="7236178" y="1656645"/>
          <a:ext cx="4651022" cy="30282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29374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402F9F1-9B1E-43B0-84BF-D61F4D5AB698}"/>
              </a:ext>
            </a:extLst>
          </p:cNvPr>
          <p:cNvSpPr>
            <a:spLocks noGrp="1"/>
          </p:cNvSpPr>
          <p:nvPr>
            <p:ph type="title"/>
          </p:nvPr>
        </p:nvSpPr>
        <p:spPr>
          <a:xfrm>
            <a:off x="2592925" y="624110"/>
            <a:ext cx="8911687" cy="877312"/>
          </a:xfrm>
        </p:spPr>
        <p:txBody>
          <a:bodyPr/>
          <a:lstStyle/>
          <a:p>
            <a:pPr algn="ctr"/>
            <a:r>
              <a:rPr lang="ro-RO" dirty="0">
                <a:latin typeface="Times New Roman" panose="02020603050405020304" pitchFamily="18" charset="0"/>
                <a:cs typeface="Times New Roman" panose="02020603050405020304" pitchFamily="18" charset="0"/>
              </a:rPr>
              <a:t>Școlarizare și frecvență</a:t>
            </a:r>
          </a:p>
        </p:txBody>
      </p:sp>
      <p:graphicFrame>
        <p:nvGraphicFramePr>
          <p:cNvPr id="4" name="Substituent conținut 3">
            <a:extLst>
              <a:ext uri="{FF2B5EF4-FFF2-40B4-BE49-F238E27FC236}">
                <a16:creationId xmlns:a16="http://schemas.microsoft.com/office/drawing/2014/main" id="{02F71EA4-5A58-471E-9519-B256FCB275A7}"/>
              </a:ext>
            </a:extLst>
          </p:cNvPr>
          <p:cNvGraphicFramePr>
            <a:graphicFrameLocks noGrp="1"/>
          </p:cNvGraphicFramePr>
          <p:nvPr>
            <p:ph idx="1"/>
            <p:extLst>
              <p:ext uri="{D42A27DB-BD31-4B8C-83A1-F6EECF244321}">
                <p14:modId xmlns:p14="http://schemas.microsoft.com/office/powerpoint/2010/main" val="1389048109"/>
              </p:ext>
            </p:extLst>
          </p:nvPr>
        </p:nvGraphicFramePr>
        <p:xfrm>
          <a:off x="2592925" y="2020711"/>
          <a:ext cx="8718541" cy="3093156"/>
        </p:xfrm>
        <a:graphic>
          <a:graphicData uri="http://schemas.openxmlformats.org/drawingml/2006/table">
            <a:tbl>
              <a:tblPr firstRow="1" firstCol="1" lastRow="1" lastCol="1" bandRow="1" bandCol="1">
                <a:tableStyleId>{5C22544A-7EE6-4342-B048-85BDC9FD1C3A}</a:tableStyleId>
              </a:tblPr>
              <a:tblGrid>
                <a:gridCol w="1272095">
                  <a:extLst>
                    <a:ext uri="{9D8B030D-6E8A-4147-A177-3AD203B41FA5}">
                      <a16:colId xmlns:a16="http://schemas.microsoft.com/office/drawing/2014/main" val="2204650753"/>
                    </a:ext>
                  </a:extLst>
                </a:gridCol>
                <a:gridCol w="1440957">
                  <a:extLst>
                    <a:ext uri="{9D8B030D-6E8A-4147-A177-3AD203B41FA5}">
                      <a16:colId xmlns:a16="http://schemas.microsoft.com/office/drawing/2014/main" val="3953865100"/>
                    </a:ext>
                  </a:extLst>
                </a:gridCol>
                <a:gridCol w="1281101">
                  <a:extLst>
                    <a:ext uri="{9D8B030D-6E8A-4147-A177-3AD203B41FA5}">
                      <a16:colId xmlns:a16="http://schemas.microsoft.com/office/drawing/2014/main" val="4276375232"/>
                    </a:ext>
                  </a:extLst>
                </a:gridCol>
                <a:gridCol w="1506250">
                  <a:extLst>
                    <a:ext uri="{9D8B030D-6E8A-4147-A177-3AD203B41FA5}">
                      <a16:colId xmlns:a16="http://schemas.microsoft.com/office/drawing/2014/main" val="3539178477"/>
                    </a:ext>
                  </a:extLst>
                </a:gridCol>
                <a:gridCol w="1609069">
                  <a:extLst>
                    <a:ext uri="{9D8B030D-6E8A-4147-A177-3AD203B41FA5}">
                      <a16:colId xmlns:a16="http://schemas.microsoft.com/office/drawing/2014/main" val="2184386246"/>
                    </a:ext>
                  </a:extLst>
                </a:gridCol>
                <a:gridCol w="1609069">
                  <a:extLst>
                    <a:ext uri="{9D8B030D-6E8A-4147-A177-3AD203B41FA5}">
                      <a16:colId xmlns:a16="http://schemas.microsoft.com/office/drawing/2014/main" val="2519897740"/>
                    </a:ext>
                  </a:extLst>
                </a:gridCol>
              </a:tblGrid>
              <a:tr h="556192">
                <a:tc gridSpan="2">
                  <a:txBody>
                    <a:bodyPr/>
                    <a:lstStyle/>
                    <a:p>
                      <a:pPr marL="543560">
                        <a:spcBef>
                          <a:spcPts val="310"/>
                        </a:spcBef>
                        <a:spcAft>
                          <a:spcPts val="0"/>
                        </a:spcAft>
                      </a:pPr>
                      <a:r>
                        <a:rPr lang="ro-RO" sz="1800">
                          <a:effectLst/>
                        </a:rPr>
                        <a:t>Număr</a:t>
                      </a:r>
                      <a:r>
                        <a:rPr lang="ro-RO" sz="1800" spc="-5">
                          <a:effectLst/>
                        </a:rPr>
                        <a:t> </a:t>
                      </a:r>
                      <a:r>
                        <a:rPr lang="ro-RO" sz="1800">
                          <a:effectLst/>
                        </a:rPr>
                        <a:t>elevi</a:t>
                      </a:r>
                      <a:endParaRPr lang="ro-RO" sz="11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hMerge="1">
                  <a:txBody>
                    <a:bodyPr/>
                    <a:lstStyle/>
                    <a:p>
                      <a:endParaRPr lang="ro-RO"/>
                    </a:p>
                  </a:txBody>
                  <a:tcPr/>
                </a:tc>
                <a:tc gridSpan="2">
                  <a:txBody>
                    <a:bodyPr/>
                    <a:lstStyle/>
                    <a:p>
                      <a:pPr marL="336550">
                        <a:spcBef>
                          <a:spcPts val="310"/>
                        </a:spcBef>
                        <a:spcAft>
                          <a:spcPts val="0"/>
                        </a:spcAft>
                      </a:pPr>
                      <a:r>
                        <a:rPr lang="ro-RO" sz="1800">
                          <a:effectLst/>
                        </a:rPr>
                        <a:t>Promovabilitate</a:t>
                      </a:r>
                      <a:r>
                        <a:rPr lang="ro-RO" sz="1800" spc="-20">
                          <a:effectLst/>
                        </a:rPr>
                        <a:t> </a:t>
                      </a:r>
                      <a:r>
                        <a:rPr lang="ro-RO" sz="1800">
                          <a:effectLst/>
                        </a:rPr>
                        <a:t>%</a:t>
                      </a:r>
                      <a:endParaRPr lang="ro-RO" sz="11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hMerge="1">
                  <a:txBody>
                    <a:bodyPr/>
                    <a:lstStyle/>
                    <a:p>
                      <a:endParaRPr lang="ro-RO"/>
                    </a:p>
                  </a:txBody>
                  <a:tcPr/>
                </a:tc>
                <a:tc gridSpan="2">
                  <a:txBody>
                    <a:bodyPr/>
                    <a:lstStyle/>
                    <a:p>
                      <a:pPr marL="718820">
                        <a:spcBef>
                          <a:spcPts val="310"/>
                        </a:spcBef>
                        <a:spcAft>
                          <a:spcPts val="0"/>
                        </a:spcAft>
                      </a:pPr>
                      <a:r>
                        <a:rPr lang="ro-RO" sz="1800">
                          <a:effectLst/>
                        </a:rPr>
                        <a:t>Nr.</a:t>
                      </a:r>
                      <a:r>
                        <a:rPr lang="ro-RO" sz="1800" spc="-50">
                          <a:effectLst/>
                        </a:rPr>
                        <a:t> </a:t>
                      </a:r>
                      <a:r>
                        <a:rPr lang="ro-RO" sz="1800">
                          <a:effectLst/>
                        </a:rPr>
                        <a:t>absențe</a:t>
                      </a:r>
                      <a:endParaRPr lang="ro-RO" sz="11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hMerge="1">
                  <a:txBody>
                    <a:bodyPr/>
                    <a:lstStyle/>
                    <a:p>
                      <a:endParaRPr lang="ro-RO"/>
                    </a:p>
                  </a:txBody>
                  <a:tcPr/>
                </a:tc>
                <a:extLst>
                  <a:ext uri="{0D108BD9-81ED-4DB2-BD59-A6C34878D82A}">
                    <a16:rowId xmlns:a16="http://schemas.microsoft.com/office/drawing/2014/main" val="1830451618"/>
                  </a:ext>
                </a:extLst>
              </a:tr>
              <a:tr h="709824">
                <a:tc>
                  <a:txBody>
                    <a:bodyPr/>
                    <a:lstStyle/>
                    <a:p>
                      <a:pPr marL="191135">
                        <a:spcBef>
                          <a:spcPts val="370"/>
                        </a:spcBef>
                        <a:spcAft>
                          <a:spcPts val="0"/>
                        </a:spcAft>
                      </a:pPr>
                      <a:r>
                        <a:rPr lang="ro-RO" sz="1800" dirty="0">
                          <a:solidFill>
                            <a:schemeClr val="tx1"/>
                          </a:solidFill>
                          <a:effectLst/>
                          <a:latin typeface="Times New Roman" panose="02020603050405020304" pitchFamily="18" charset="0"/>
                          <a:cs typeface="Times New Roman" panose="02020603050405020304" pitchFamily="18" charset="0"/>
                        </a:rPr>
                        <a:t>Primar</a:t>
                      </a:r>
                      <a:endParaRPr lang="ro-RO"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75000"/>
                      </a:schemeClr>
                    </a:solidFill>
                  </a:tcPr>
                </a:tc>
                <a:tc>
                  <a:txBody>
                    <a:bodyPr/>
                    <a:lstStyle/>
                    <a:p>
                      <a:pPr marL="165100">
                        <a:spcBef>
                          <a:spcPts val="370"/>
                        </a:spcBef>
                        <a:spcAft>
                          <a:spcPts val="0"/>
                        </a:spcAft>
                      </a:pPr>
                      <a:r>
                        <a:rPr lang="ro-RO" sz="1800" b="1" dirty="0">
                          <a:solidFill>
                            <a:schemeClr val="tx1"/>
                          </a:solidFill>
                          <a:effectLst/>
                          <a:latin typeface="Times New Roman" panose="02020603050405020304" pitchFamily="18" charset="0"/>
                          <a:cs typeface="Times New Roman" panose="02020603050405020304" pitchFamily="18" charset="0"/>
                        </a:rPr>
                        <a:t>Gimnaziu</a:t>
                      </a:r>
                      <a:endParaRPr lang="ro-RO" sz="11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75000"/>
                      </a:schemeClr>
                    </a:solidFill>
                  </a:tcPr>
                </a:tc>
                <a:tc>
                  <a:txBody>
                    <a:bodyPr/>
                    <a:lstStyle/>
                    <a:p>
                      <a:pPr marL="238760">
                        <a:spcBef>
                          <a:spcPts val="370"/>
                        </a:spcBef>
                        <a:spcAft>
                          <a:spcPts val="0"/>
                        </a:spcAft>
                      </a:pPr>
                      <a:r>
                        <a:rPr lang="ro-RO" sz="1800" b="1" dirty="0">
                          <a:solidFill>
                            <a:schemeClr val="tx1"/>
                          </a:solidFill>
                          <a:effectLst/>
                          <a:latin typeface="Times New Roman" panose="02020603050405020304" pitchFamily="18" charset="0"/>
                          <a:cs typeface="Times New Roman" panose="02020603050405020304" pitchFamily="18" charset="0"/>
                        </a:rPr>
                        <a:t>Primar</a:t>
                      </a:r>
                      <a:endParaRPr lang="ro-RO" sz="11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75000"/>
                      </a:schemeClr>
                    </a:solidFill>
                  </a:tcPr>
                </a:tc>
                <a:tc>
                  <a:txBody>
                    <a:bodyPr/>
                    <a:lstStyle/>
                    <a:p>
                      <a:pPr marL="198120">
                        <a:spcBef>
                          <a:spcPts val="370"/>
                        </a:spcBef>
                        <a:spcAft>
                          <a:spcPts val="0"/>
                        </a:spcAft>
                      </a:pPr>
                      <a:r>
                        <a:rPr lang="ro-RO" sz="1800" b="1" dirty="0">
                          <a:solidFill>
                            <a:schemeClr val="tx1"/>
                          </a:solidFill>
                          <a:effectLst/>
                          <a:latin typeface="Times New Roman" panose="02020603050405020304" pitchFamily="18" charset="0"/>
                          <a:cs typeface="Times New Roman" panose="02020603050405020304" pitchFamily="18" charset="0"/>
                        </a:rPr>
                        <a:t>Gimnaziu</a:t>
                      </a:r>
                      <a:endParaRPr lang="ro-RO" sz="11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75000"/>
                      </a:schemeClr>
                    </a:solidFill>
                  </a:tcPr>
                </a:tc>
                <a:tc>
                  <a:txBody>
                    <a:bodyPr/>
                    <a:lstStyle/>
                    <a:p>
                      <a:pPr marL="317500">
                        <a:spcBef>
                          <a:spcPts val="370"/>
                        </a:spcBef>
                        <a:spcAft>
                          <a:spcPts val="0"/>
                        </a:spcAft>
                      </a:pPr>
                      <a:r>
                        <a:rPr lang="ro-RO" sz="1800" b="1" dirty="0">
                          <a:solidFill>
                            <a:schemeClr val="tx1"/>
                          </a:solidFill>
                          <a:effectLst/>
                          <a:latin typeface="Times New Roman" panose="02020603050405020304" pitchFamily="18" charset="0"/>
                          <a:cs typeface="Times New Roman" panose="02020603050405020304" pitchFamily="18" charset="0"/>
                        </a:rPr>
                        <a:t>Total</a:t>
                      </a:r>
                      <a:endParaRPr lang="ro-RO" sz="11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75000"/>
                      </a:schemeClr>
                    </a:solidFill>
                  </a:tcPr>
                </a:tc>
                <a:tc>
                  <a:txBody>
                    <a:bodyPr/>
                    <a:lstStyle/>
                    <a:p>
                      <a:pPr marL="156845">
                        <a:spcBef>
                          <a:spcPts val="370"/>
                        </a:spcBef>
                        <a:spcAft>
                          <a:spcPts val="0"/>
                        </a:spcAft>
                      </a:pPr>
                      <a:r>
                        <a:rPr lang="ro-RO" sz="1800" b="1" dirty="0">
                          <a:solidFill>
                            <a:schemeClr val="tx1"/>
                          </a:solidFill>
                          <a:effectLst/>
                          <a:latin typeface="Times New Roman" panose="02020603050405020304" pitchFamily="18" charset="0"/>
                          <a:cs typeface="Times New Roman" panose="02020603050405020304" pitchFamily="18" charset="0"/>
                        </a:rPr>
                        <a:t>Nemotivate</a:t>
                      </a:r>
                      <a:endParaRPr lang="ro-RO" sz="11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75000"/>
                      </a:schemeClr>
                    </a:solidFill>
                  </a:tcPr>
                </a:tc>
                <a:extLst>
                  <a:ext uri="{0D108BD9-81ED-4DB2-BD59-A6C34878D82A}">
                    <a16:rowId xmlns:a16="http://schemas.microsoft.com/office/drawing/2014/main" val="1393253814"/>
                  </a:ext>
                </a:extLst>
              </a:tr>
              <a:tr h="456785">
                <a:tc rowSpan="4">
                  <a:txBody>
                    <a:bodyPr/>
                    <a:lstStyle/>
                    <a:p>
                      <a:pPr marL="102235">
                        <a:spcBef>
                          <a:spcPts val="370"/>
                        </a:spcBef>
                        <a:spcAft>
                          <a:spcPts val="0"/>
                        </a:spcAft>
                      </a:pPr>
                      <a:r>
                        <a:rPr lang="ro-RO" sz="1800" dirty="0">
                          <a:solidFill>
                            <a:schemeClr val="tx1"/>
                          </a:solidFill>
                          <a:effectLst/>
                          <a:latin typeface="Times New Roman" panose="02020603050405020304" pitchFamily="18" charset="0"/>
                          <a:cs typeface="Times New Roman" panose="02020603050405020304" pitchFamily="18" charset="0"/>
                        </a:rPr>
                        <a:t>208</a:t>
                      </a:r>
                      <a:endParaRPr lang="ro-RO"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rowSpan="4">
                  <a:txBody>
                    <a:bodyPr/>
                    <a:lstStyle/>
                    <a:p>
                      <a:pPr marL="99060">
                        <a:spcBef>
                          <a:spcPts val="370"/>
                        </a:spcBef>
                        <a:spcAft>
                          <a:spcPts val="0"/>
                        </a:spcAft>
                      </a:pPr>
                      <a:r>
                        <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193</a:t>
                      </a:r>
                      <a:endParaRPr lang="ro-RO"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rowSpan="4">
                  <a:txBody>
                    <a:bodyPr/>
                    <a:lstStyle/>
                    <a:p>
                      <a:pPr marL="99695">
                        <a:spcBef>
                          <a:spcPts val="370"/>
                        </a:spcBef>
                        <a:spcAft>
                          <a:spcPts val="0"/>
                        </a:spcAft>
                      </a:pPr>
                      <a:r>
                        <a:rPr lang="ro-RO" sz="1800" dirty="0">
                          <a:solidFill>
                            <a:schemeClr val="tx1"/>
                          </a:solidFill>
                          <a:effectLst/>
                          <a:latin typeface="Times New Roman" panose="02020603050405020304" pitchFamily="18" charset="0"/>
                          <a:cs typeface="Times New Roman" panose="02020603050405020304" pitchFamily="18" charset="0"/>
                        </a:rPr>
                        <a:t>94,71%</a:t>
                      </a:r>
                      <a:endParaRPr lang="ro-RO"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rowSpan="4">
                  <a:txBody>
                    <a:bodyPr/>
                    <a:lstStyle/>
                    <a:p>
                      <a:pPr marL="99695">
                        <a:spcBef>
                          <a:spcPts val="370"/>
                        </a:spcBef>
                        <a:spcAft>
                          <a:spcPts val="0"/>
                        </a:spcAft>
                      </a:pPr>
                      <a:r>
                        <a:rPr lang="ro-RO" sz="1800" dirty="0">
                          <a:solidFill>
                            <a:schemeClr val="tx1"/>
                          </a:solidFill>
                          <a:effectLst/>
                          <a:latin typeface="Times New Roman" panose="02020603050405020304" pitchFamily="18" charset="0"/>
                          <a:cs typeface="Times New Roman" panose="02020603050405020304" pitchFamily="18" charset="0"/>
                        </a:rPr>
                        <a:t>89,64%</a:t>
                      </a:r>
                      <a:endParaRPr lang="ro-RO"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gridSpan="2">
                  <a:txBody>
                    <a:bodyPr/>
                    <a:lstStyle/>
                    <a:p>
                      <a:pPr marL="915670" marR="869315" algn="ctr">
                        <a:spcBef>
                          <a:spcPts val="370"/>
                        </a:spcBef>
                        <a:spcAft>
                          <a:spcPts val="0"/>
                        </a:spcAft>
                      </a:pPr>
                      <a:r>
                        <a:rPr lang="ro-RO" sz="1800" dirty="0">
                          <a:effectLst/>
                        </a:rPr>
                        <a:t>primar</a:t>
                      </a:r>
                      <a:endParaRPr lang="ro-RO"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hMerge="1">
                  <a:txBody>
                    <a:bodyPr/>
                    <a:lstStyle/>
                    <a:p>
                      <a:endParaRPr lang="ro-RO"/>
                    </a:p>
                  </a:txBody>
                  <a:tcPr/>
                </a:tc>
                <a:extLst>
                  <a:ext uri="{0D108BD9-81ED-4DB2-BD59-A6C34878D82A}">
                    <a16:rowId xmlns:a16="http://schemas.microsoft.com/office/drawing/2014/main" val="4074724069"/>
                  </a:ext>
                </a:extLst>
              </a:tr>
              <a:tr h="456785">
                <a:tc vMerge="1">
                  <a:txBody>
                    <a:bodyPr/>
                    <a:lstStyle/>
                    <a:p>
                      <a:endParaRPr lang="ro-RO"/>
                    </a:p>
                  </a:txBody>
                  <a:tcPr/>
                </a:tc>
                <a:tc vMerge="1">
                  <a:txBody>
                    <a:bodyPr/>
                    <a:lstStyle/>
                    <a:p>
                      <a:endParaRPr lang="ro-RO"/>
                    </a:p>
                  </a:txBody>
                  <a:tcPr/>
                </a:tc>
                <a:tc vMerge="1">
                  <a:txBody>
                    <a:bodyPr/>
                    <a:lstStyle/>
                    <a:p>
                      <a:endParaRPr lang="ro-RO"/>
                    </a:p>
                  </a:txBody>
                  <a:tcPr/>
                </a:tc>
                <a:tc vMerge="1">
                  <a:txBody>
                    <a:bodyPr/>
                    <a:lstStyle/>
                    <a:p>
                      <a:endParaRPr lang="ro-RO"/>
                    </a:p>
                  </a:txBody>
                  <a:tcPr/>
                </a:tc>
                <a:tc>
                  <a:txBody>
                    <a:bodyPr/>
                    <a:lstStyle/>
                    <a:p>
                      <a:pPr marL="106680">
                        <a:spcBef>
                          <a:spcPts val="370"/>
                        </a:spcBef>
                        <a:spcAft>
                          <a:spcPts val="0"/>
                        </a:spcAft>
                      </a:pP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3223</a:t>
                      </a:r>
                      <a:endParaRPr lang="ro-RO" sz="11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75000"/>
                      </a:schemeClr>
                    </a:solidFill>
                  </a:tcPr>
                </a:tc>
                <a:tc>
                  <a:txBody>
                    <a:bodyPr/>
                    <a:lstStyle/>
                    <a:p>
                      <a:pPr marL="101600">
                        <a:spcBef>
                          <a:spcPts val="370"/>
                        </a:spcBef>
                        <a:spcAft>
                          <a:spcPts val="0"/>
                        </a:spcAft>
                      </a:pP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2903</a:t>
                      </a:r>
                      <a:endParaRPr lang="ro-RO" sz="11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75000"/>
                      </a:schemeClr>
                    </a:solidFill>
                  </a:tcPr>
                </a:tc>
                <a:extLst>
                  <a:ext uri="{0D108BD9-81ED-4DB2-BD59-A6C34878D82A}">
                    <a16:rowId xmlns:a16="http://schemas.microsoft.com/office/drawing/2014/main" val="2302630779"/>
                  </a:ext>
                </a:extLst>
              </a:tr>
              <a:tr h="456785">
                <a:tc vMerge="1">
                  <a:txBody>
                    <a:bodyPr/>
                    <a:lstStyle/>
                    <a:p>
                      <a:endParaRPr lang="ro-RO"/>
                    </a:p>
                  </a:txBody>
                  <a:tcPr/>
                </a:tc>
                <a:tc vMerge="1">
                  <a:txBody>
                    <a:bodyPr/>
                    <a:lstStyle/>
                    <a:p>
                      <a:endParaRPr lang="ro-RO"/>
                    </a:p>
                  </a:txBody>
                  <a:tcPr/>
                </a:tc>
                <a:tc vMerge="1">
                  <a:txBody>
                    <a:bodyPr/>
                    <a:lstStyle/>
                    <a:p>
                      <a:endParaRPr lang="ro-RO"/>
                    </a:p>
                  </a:txBody>
                  <a:tcPr/>
                </a:tc>
                <a:tc vMerge="1">
                  <a:txBody>
                    <a:bodyPr/>
                    <a:lstStyle/>
                    <a:p>
                      <a:endParaRPr lang="ro-RO"/>
                    </a:p>
                  </a:txBody>
                  <a:tcPr/>
                </a:tc>
                <a:tc gridSpan="2">
                  <a:txBody>
                    <a:bodyPr/>
                    <a:lstStyle/>
                    <a:p>
                      <a:pPr marL="807085">
                        <a:spcBef>
                          <a:spcPts val="375"/>
                        </a:spcBef>
                        <a:spcAft>
                          <a:spcPts val="0"/>
                        </a:spcAft>
                      </a:pPr>
                      <a:r>
                        <a:rPr lang="ro-RO" sz="1800">
                          <a:effectLst/>
                        </a:rPr>
                        <a:t>gimnaziu</a:t>
                      </a:r>
                      <a:endParaRPr lang="ro-RO" sz="11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hMerge="1">
                  <a:txBody>
                    <a:bodyPr/>
                    <a:lstStyle/>
                    <a:p>
                      <a:endParaRPr lang="ro-RO"/>
                    </a:p>
                  </a:txBody>
                  <a:tcPr/>
                </a:tc>
                <a:extLst>
                  <a:ext uri="{0D108BD9-81ED-4DB2-BD59-A6C34878D82A}">
                    <a16:rowId xmlns:a16="http://schemas.microsoft.com/office/drawing/2014/main" val="3769192397"/>
                  </a:ext>
                </a:extLst>
              </a:tr>
              <a:tr h="456785">
                <a:tc vMerge="1">
                  <a:txBody>
                    <a:bodyPr/>
                    <a:lstStyle/>
                    <a:p>
                      <a:endParaRPr lang="ro-RO"/>
                    </a:p>
                  </a:txBody>
                  <a:tcPr/>
                </a:tc>
                <a:tc vMerge="1">
                  <a:txBody>
                    <a:bodyPr/>
                    <a:lstStyle/>
                    <a:p>
                      <a:endParaRPr lang="ro-RO"/>
                    </a:p>
                  </a:txBody>
                  <a:tcPr/>
                </a:tc>
                <a:tc vMerge="1">
                  <a:txBody>
                    <a:bodyPr/>
                    <a:lstStyle/>
                    <a:p>
                      <a:endParaRPr lang="ro-RO"/>
                    </a:p>
                  </a:txBody>
                  <a:tcPr/>
                </a:tc>
                <a:tc vMerge="1">
                  <a:txBody>
                    <a:bodyPr/>
                    <a:lstStyle/>
                    <a:p>
                      <a:endParaRPr lang="ro-RO"/>
                    </a:p>
                  </a:txBody>
                  <a:tcPr/>
                </a:tc>
                <a:tc>
                  <a:txBody>
                    <a:bodyPr/>
                    <a:lstStyle/>
                    <a:p>
                      <a:pPr marL="106680">
                        <a:spcBef>
                          <a:spcPts val="375"/>
                        </a:spcBef>
                        <a:spcAft>
                          <a:spcPts val="0"/>
                        </a:spcAft>
                      </a:pP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12452</a:t>
                      </a:r>
                      <a:endParaRPr lang="ro-RO" sz="11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75000"/>
                      </a:schemeClr>
                    </a:solidFill>
                  </a:tcPr>
                </a:tc>
                <a:tc>
                  <a:txBody>
                    <a:bodyPr/>
                    <a:lstStyle/>
                    <a:p>
                      <a:pPr marL="101600">
                        <a:spcBef>
                          <a:spcPts val="375"/>
                        </a:spcBef>
                        <a:spcAft>
                          <a:spcPts val="0"/>
                        </a:spcAft>
                      </a:pPr>
                      <a:r>
                        <a:rPr lang="ro-RO"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7504</a:t>
                      </a:r>
                      <a:endParaRPr lang="ro-RO" sz="11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75000"/>
                      </a:schemeClr>
                    </a:solidFill>
                  </a:tcPr>
                </a:tc>
                <a:extLst>
                  <a:ext uri="{0D108BD9-81ED-4DB2-BD59-A6C34878D82A}">
                    <a16:rowId xmlns:a16="http://schemas.microsoft.com/office/drawing/2014/main" val="2197358581"/>
                  </a:ext>
                </a:extLst>
              </a:tr>
            </a:tbl>
          </a:graphicData>
        </a:graphic>
      </p:graphicFrame>
    </p:spTree>
    <p:extLst>
      <p:ext uri="{BB962C8B-B14F-4D97-AF65-F5344CB8AC3E}">
        <p14:creationId xmlns:p14="http://schemas.microsoft.com/office/powerpoint/2010/main" val="2787248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9C50C428-C038-46E7-8625-D6F44C614E68}"/>
              </a:ext>
            </a:extLst>
          </p:cNvPr>
          <p:cNvSpPr>
            <a:spLocks noGrp="1"/>
          </p:cNvSpPr>
          <p:nvPr>
            <p:ph type="title"/>
          </p:nvPr>
        </p:nvSpPr>
        <p:spPr>
          <a:xfrm>
            <a:off x="2592925" y="624110"/>
            <a:ext cx="8911687" cy="866023"/>
          </a:xfrm>
        </p:spPr>
        <p:txBody>
          <a:bodyPr/>
          <a:lstStyle/>
          <a:p>
            <a:pPr algn="ctr"/>
            <a:r>
              <a:rPr lang="ro-RO" dirty="0">
                <a:latin typeface="Times New Roman" panose="02020603050405020304" pitchFamily="18" charset="0"/>
                <a:cs typeface="Times New Roman" panose="02020603050405020304" pitchFamily="18" charset="0"/>
              </a:rPr>
              <a:t>Starea disciplinară – medii la purtare sub 7</a:t>
            </a:r>
          </a:p>
        </p:txBody>
      </p:sp>
      <p:sp>
        <p:nvSpPr>
          <p:cNvPr id="3" name="Substituent conținut 2">
            <a:extLst>
              <a:ext uri="{FF2B5EF4-FFF2-40B4-BE49-F238E27FC236}">
                <a16:creationId xmlns:a16="http://schemas.microsoft.com/office/drawing/2014/main" id="{3D0AD843-F917-440B-BAAD-3478790580C4}"/>
              </a:ext>
            </a:extLst>
          </p:cNvPr>
          <p:cNvSpPr>
            <a:spLocks noGrp="1"/>
          </p:cNvSpPr>
          <p:nvPr>
            <p:ph idx="1"/>
          </p:nvPr>
        </p:nvSpPr>
        <p:spPr>
          <a:xfrm>
            <a:off x="2589212" y="2348088"/>
            <a:ext cx="8915400" cy="3563133"/>
          </a:xfrm>
        </p:spPr>
        <p:txBody>
          <a:bodyPr/>
          <a:lstStyle/>
          <a:p>
            <a:r>
              <a:rPr lang="ro-RO" sz="2000" dirty="0">
                <a:latin typeface="Times New Roman" panose="02020603050405020304" pitchFamily="18" charset="0"/>
                <a:cs typeface="Times New Roman" panose="02020603050405020304" pitchFamily="18" charset="0"/>
              </a:rPr>
              <a:t>Gimnaziu – 5 elevi cu medie la purtare ≤ 7</a:t>
            </a:r>
          </a:p>
          <a:p>
            <a:pPr marL="0" indent="0">
              <a:buNone/>
            </a:pPr>
            <a:endParaRPr lang="ro-RO" sz="2000" dirty="0">
              <a:latin typeface="Times New Roman" panose="02020603050405020304" pitchFamily="18" charset="0"/>
              <a:cs typeface="Times New Roman" panose="02020603050405020304" pitchFamily="18" charset="0"/>
            </a:endParaRPr>
          </a:p>
          <a:p>
            <a:endParaRPr lang="ro-RO" sz="2000" dirty="0">
              <a:latin typeface="Times New Roman" panose="02020603050405020304" pitchFamily="18" charset="0"/>
              <a:cs typeface="Times New Roman" panose="02020603050405020304" pitchFamily="18" charset="0"/>
            </a:endParaRPr>
          </a:p>
          <a:p>
            <a:pPr marL="0" indent="0">
              <a:buNone/>
            </a:pPr>
            <a:r>
              <a:rPr lang="ro-RO" sz="1800" dirty="0">
                <a:solidFill>
                  <a:srgbClr val="2E2B1F"/>
                </a:solidFill>
                <a:effectLst/>
                <a:latin typeface="Times New Roman" panose="02020603050405020304" pitchFamily="18" charset="0"/>
                <a:ea typeface="Times New Roman" panose="02020603050405020304" pitchFamily="18" charset="0"/>
              </a:rPr>
              <a:t>              Pe parcursul anului școlar au fost identificate câteva cazuri de violență</a:t>
            </a:r>
            <a:r>
              <a:rPr lang="ro-RO" sz="1800" spc="-435" dirty="0">
                <a:solidFill>
                  <a:srgbClr val="2E2B1F"/>
                </a:solidFill>
                <a:effectLst/>
                <a:latin typeface="Times New Roman" panose="02020603050405020304" pitchFamily="18" charset="0"/>
                <a:ea typeface="Times New Roman" panose="02020603050405020304" pitchFamily="18" charset="0"/>
              </a:rPr>
              <a:t>                 </a:t>
            </a:r>
            <a:r>
              <a:rPr lang="ro-RO" sz="1800" dirty="0">
                <a:solidFill>
                  <a:srgbClr val="2E2B1F"/>
                </a:solidFill>
                <a:effectLst/>
                <a:latin typeface="Times New Roman" panose="02020603050405020304" pitchFamily="18" charset="0"/>
                <a:ea typeface="Times New Roman" panose="02020603050405020304" pitchFamily="18" charset="0"/>
              </a:rPr>
              <a:t>verbală sau fizică ușoară (fără arme). Conflictele au fost mediate cu sprijinul consilierului școlar, Poliției Mun. Fetești și Biroului de Siguranță Școlară, cu respectarea</a:t>
            </a:r>
            <a:r>
              <a:rPr lang="ro-RO" sz="1800" spc="-435" dirty="0">
                <a:solidFill>
                  <a:srgbClr val="2E2B1F"/>
                </a:solidFill>
                <a:effectLst/>
                <a:latin typeface="Times New Roman" panose="02020603050405020304" pitchFamily="18" charset="0"/>
                <a:ea typeface="Times New Roman" panose="02020603050405020304" pitchFamily="18" charset="0"/>
              </a:rPr>
              <a:t>                </a:t>
            </a:r>
            <a:r>
              <a:rPr lang="ro-RO" sz="1800" dirty="0">
                <a:solidFill>
                  <a:srgbClr val="2E2B1F"/>
                </a:solidFill>
                <a:effectLst/>
                <a:latin typeface="Times New Roman" panose="02020603050405020304" pitchFamily="18" charset="0"/>
                <a:ea typeface="Times New Roman" panose="02020603050405020304" pitchFamily="18" charset="0"/>
              </a:rPr>
              <a:t>prevederilor</a:t>
            </a:r>
            <a:r>
              <a:rPr lang="ro-RO" sz="1800" spc="-20" dirty="0">
                <a:solidFill>
                  <a:srgbClr val="2E2B1F"/>
                </a:solidFill>
                <a:effectLst/>
                <a:latin typeface="Times New Roman" panose="02020603050405020304" pitchFamily="18" charset="0"/>
                <a:ea typeface="Times New Roman" panose="02020603050405020304" pitchFamily="18" charset="0"/>
              </a:rPr>
              <a:t> </a:t>
            </a:r>
            <a:r>
              <a:rPr lang="ro-RO" sz="1800" dirty="0">
                <a:solidFill>
                  <a:srgbClr val="2E2B1F"/>
                </a:solidFill>
                <a:effectLst/>
                <a:latin typeface="Times New Roman" panose="02020603050405020304" pitchFamily="18" charset="0"/>
                <a:ea typeface="Times New Roman" panose="02020603050405020304" pitchFamily="18" charset="0"/>
              </a:rPr>
              <a:t>legale.</a:t>
            </a:r>
            <a:endParaRPr lang="ro-RO" sz="1800" dirty="0">
              <a:effectLst/>
              <a:latin typeface="Times New Roman" panose="02020603050405020304" pitchFamily="18" charset="0"/>
              <a:ea typeface="Times New Roman" panose="02020603050405020304" pitchFamily="18" charset="0"/>
            </a:endParaRPr>
          </a:p>
          <a:p>
            <a:pPr marL="0" indent="0">
              <a:buNone/>
            </a:pPr>
            <a:endParaRPr lang="ro-RO"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8812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968AD59A-5C9B-E1CA-0704-47AC4E660F68}"/>
              </a:ext>
            </a:extLst>
          </p:cNvPr>
          <p:cNvSpPr>
            <a:spLocks noGrp="1"/>
          </p:cNvSpPr>
          <p:nvPr>
            <p:ph type="title"/>
          </p:nvPr>
        </p:nvSpPr>
        <p:spPr>
          <a:xfrm>
            <a:off x="1705709" y="624110"/>
            <a:ext cx="9798904" cy="1280890"/>
          </a:xfrm>
        </p:spPr>
        <p:txBody>
          <a:bodyPr/>
          <a:lstStyle/>
          <a:p>
            <a:pPr algn="ctr"/>
            <a:r>
              <a:rPr lang="ro-RO" dirty="0">
                <a:latin typeface="Times New Roman" panose="02020603050405020304" pitchFamily="18" charset="0"/>
                <a:cs typeface="Times New Roman" panose="02020603050405020304" pitchFamily="18" charset="0"/>
              </a:rPr>
              <a:t>Rezultatele evaluării inițiale la Lb. română V-VIII</a:t>
            </a:r>
          </a:p>
        </p:txBody>
      </p:sp>
      <p:graphicFrame>
        <p:nvGraphicFramePr>
          <p:cNvPr id="4" name="Tabel 4">
            <a:extLst>
              <a:ext uri="{FF2B5EF4-FFF2-40B4-BE49-F238E27FC236}">
                <a16:creationId xmlns:a16="http://schemas.microsoft.com/office/drawing/2014/main" id="{D887B62B-3BC4-6CE0-E9C9-F61339E94A11}"/>
              </a:ext>
            </a:extLst>
          </p:cNvPr>
          <p:cNvGraphicFramePr>
            <a:graphicFrameLocks noGrp="1"/>
          </p:cNvGraphicFramePr>
          <p:nvPr>
            <p:ph idx="1"/>
            <p:extLst>
              <p:ext uri="{D42A27DB-BD31-4B8C-83A1-F6EECF244321}">
                <p14:modId xmlns:p14="http://schemas.microsoft.com/office/powerpoint/2010/main" val="3753731164"/>
              </p:ext>
            </p:extLst>
          </p:nvPr>
        </p:nvGraphicFramePr>
        <p:xfrm>
          <a:off x="958362" y="1905000"/>
          <a:ext cx="10964009" cy="3991705"/>
        </p:xfrm>
        <a:graphic>
          <a:graphicData uri="http://schemas.openxmlformats.org/drawingml/2006/table">
            <a:tbl>
              <a:tblPr firstRow="1" bandRow="1">
                <a:tableStyleId>{5C22544A-7EE6-4342-B048-85BDC9FD1C3A}</a:tableStyleId>
              </a:tblPr>
              <a:tblGrid>
                <a:gridCol w="1529861">
                  <a:extLst>
                    <a:ext uri="{9D8B030D-6E8A-4147-A177-3AD203B41FA5}">
                      <a16:colId xmlns:a16="http://schemas.microsoft.com/office/drawing/2014/main" val="391620157"/>
                    </a:ext>
                  </a:extLst>
                </a:gridCol>
                <a:gridCol w="1602713">
                  <a:extLst>
                    <a:ext uri="{9D8B030D-6E8A-4147-A177-3AD203B41FA5}">
                      <a16:colId xmlns:a16="http://schemas.microsoft.com/office/drawing/2014/main" val="3003059294"/>
                    </a:ext>
                  </a:extLst>
                </a:gridCol>
                <a:gridCol w="1566287">
                  <a:extLst>
                    <a:ext uri="{9D8B030D-6E8A-4147-A177-3AD203B41FA5}">
                      <a16:colId xmlns:a16="http://schemas.microsoft.com/office/drawing/2014/main" val="13166314"/>
                    </a:ext>
                  </a:extLst>
                </a:gridCol>
                <a:gridCol w="1566287">
                  <a:extLst>
                    <a:ext uri="{9D8B030D-6E8A-4147-A177-3AD203B41FA5}">
                      <a16:colId xmlns:a16="http://schemas.microsoft.com/office/drawing/2014/main" val="463801321"/>
                    </a:ext>
                  </a:extLst>
                </a:gridCol>
                <a:gridCol w="1566287">
                  <a:extLst>
                    <a:ext uri="{9D8B030D-6E8A-4147-A177-3AD203B41FA5}">
                      <a16:colId xmlns:a16="http://schemas.microsoft.com/office/drawing/2014/main" val="2916462684"/>
                    </a:ext>
                  </a:extLst>
                </a:gridCol>
                <a:gridCol w="1566287">
                  <a:extLst>
                    <a:ext uri="{9D8B030D-6E8A-4147-A177-3AD203B41FA5}">
                      <a16:colId xmlns:a16="http://schemas.microsoft.com/office/drawing/2014/main" val="920648645"/>
                    </a:ext>
                  </a:extLst>
                </a:gridCol>
                <a:gridCol w="1566287">
                  <a:extLst>
                    <a:ext uri="{9D8B030D-6E8A-4147-A177-3AD203B41FA5}">
                      <a16:colId xmlns:a16="http://schemas.microsoft.com/office/drawing/2014/main" val="3619432389"/>
                    </a:ext>
                  </a:extLst>
                </a:gridCol>
              </a:tblGrid>
              <a:tr h="721067">
                <a:tc>
                  <a:txBody>
                    <a:bodyPr/>
                    <a:lstStyle/>
                    <a:p>
                      <a:pPr algn="ctr"/>
                      <a:r>
                        <a:rPr lang="ro-RO" sz="1600" dirty="0">
                          <a:latin typeface="Times New Roman" panose="02020603050405020304" pitchFamily="18" charset="0"/>
                          <a:cs typeface="Times New Roman" panose="02020603050405020304" pitchFamily="18" charset="0"/>
                        </a:rPr>
                        <a:t>Clasa</a:t>
                      </a:r>
                    </a:p>
                  </a:txBody>
                  <a:tcPr/>
                </a:tc>
                <a:tc>
                  <a:txBody>
                    <a:bodyPr/>
                    <a:lstStyle/>
                    <a:p>
                      <a:pPr algn="ctr"/>
                      <a:r>
                        <a:rPr lang="ro-RO" sz="1600" dirty="0">
                          <a:latin typeface="Times New Roman" panose="02020603050405020304" pitchFamily="18" charset="0"/>
                          <a:cs typeface="Times New Roman" panose="02020603050405020304" pitchFamily="18" charset="0"/>
                        </a:rPr>
                        <a:t>Nr. elevi evaluați</a:t>
                      </a:r>
                    </a:p>
                  </a:txBody>
                  <a:tcPr/>
                </a:tc>
                <a:tc>
                  <a:txBody>
                    <a:bodyPr/>
                    <a:lstStyle/>
                    <a:p>
                      <a:pPr algn="ctr"/>
                      <a:r>
                        <a:rPr lang="ro-RO" sz="1600" dirty="0">
                          <a:latin typeface="Times New Roman" panose="02020603050405020304" pitchFamily="18" charset="0"/>
                          <a:cs typeface="Times New Roman" panose="02020603050405020304" pitchFamily="18" charset="0"/>
                        </a:rPr>
                        <a:t>Note sub 5</a:t>
                      </a:r>
                    </a:p>
                  </a:txBody>
                  <a:tcPr/>
                </a:tc>
                <a:tc>
                  <a:txBody>
                    <a:bodyPr/>
                    <a:lstStyle/>
                    <a:p>
                      <a:pPr algn="ctr"/>
                      <a:r>
                        <a:rPr lang="ro-RO" sz="1600" dirty="0">
                          <a:latin typeface="Times New Roman" panose="02020603050405020304" pitchFamily="18" charset="0"/>
                          <a:cs typeface="Times New Roman" panose="02020603050405020304" pitchFamily="18" charset="0"/>
                        </a:rPr>
                        <a:t>5-6,99</a:t>
                      </a:r>
                    </a:p>
                  </a:txBody>
                  <a:tcPr/>
                </a:tc>
                <a:tc>
                  <a:txBody>
                    <a:bodyPr/>
                    <a:lstStyle/>
                    <a:p>
                      <a:pPr algn="ctr"/>
                      <a:r>
                        <a:rPr lang="ro-RO" sz="1600" dirty="0">
                          <a:latin typeface="Times New Roman" panose="02020603050405020304" pitchFamily="18" charset="0"/>
                          <a:cs typeface="Times New Roman" panose="02020603050405020304" pitchFamily="18" charset="0"/>
                        </a:rPr>
                        <a:t>7-8,99</a:t>
                      </a:r>
                    </a:p>
                  </a:txBody>
                  <a:tcPr/>
                </a:tc>
                <a:tc>
                  <a:txBody>
                    <a:bodyPr/>
                    <a:lstStyle/>
                    <a:p>
                      <a:pPr algn="ctr"/>
                      <a:r>
                        <a:rPr lang="ro-RO" sz="1600" dirty="0">
                          <a:latin typeface="Times New Roman" panose="02020603050405020304" pitchFamily="18" charset="0"/>
                          <a:cs typeface="Times New Roman" panose="02020603050405020304" pitchFamily="18" charset="0"/>
                        </a:rPr>
                        <a:t>9-10</a:t>
                      </a:r>
                    </a:p>
                  </a:txBody>
                  <a:tcPr/>
                </a:tc>
                <a:tc>
                  <a:txBody>
                    <a:bodyPr/>
                    <a:lstStyle/>
                    <a:p>
                      <a:pPr algn="ctr"/>
                      <a:r>
                        <a:rPr lang="ro-RO" sz="1600" dirty="0">
                          <a:latin typeface="Times New Roman" panose="02020603050405020304" pitchFamily="18" charset="0"/>
                          <a:cs typeface="Times New Roman" panose="02020603050405020304" pitchFamily="18" charset="0"/>
                        </a:rPr>
                        <a:t>Media obținută pe clasă</a:t>
                      </a:r>
                    </a:p>
                  </a:txBody>
                  <a:tcPr/>
                </a:tc>
                <a:extLst>
                  <a:ext uri="{0D108BD9-81ED-4DB2-BD59-A6C34878D82A}">
                    <a16:rowId xmlns:a16="http://schemas.microsoft.com/office/drawing/2014/main" val="795580658"/>
                  </a:ext>
                </a:extLst>
              </a:tr>
              <a:tr h="377972">
                <a:tc>
                  <a:txBody>
                    <a:bodyPr/>
                    <a:lstStyle/>
                    <a:p>
                      <a:pPr algn="ctr"/>
                      <a:r>
                        <a:rPr lang="ro-RO" dirty="0">
                          <a:latin typeface="Times New Roman" panose="02020603050405020304" pitchFamily="18" charset="0"/>
                          <a:cs typeface="Times New Roman" panose="02020603050405020304" pitchFamily="18" charset="0"/>
                        </a:rPr>
                        <a:t>a V-a A</a:t>
                      </a:r>
                    </a:p>
                  </a:txBody>
                  <a:tcPr/>
                </a:tc>
                <a:tc>
                  <a:txBody>
                    <a:bodyPr/>
                    <a:lstStyle/>
                    <a:p>
                      <a:pPr algn="ctr"/>
                      <a:r>
                        <a:rPr lang="ro-RO" dirty="0">
                          <a:latin typeface="Times New Roman" panose="02020603050405020304" pitchFamily="18" charset="0"/>
                          <a:cs typeface="Times New Roman" panose="02020603050405020304" pitchFamily="18" charset="0"/>
                        </a:rPr>
                        <a:t>17</a:t>
                      </a:r>
                    </a:p>
                  </a:txBody>
                  <a:tcPr/>
                </a:tc>
                <a:tc>
                  <a:txBody>
                    <a:bodyPr/>
                    <a:lstStyle/>
                    <a:p>
                      <a:pPr algn="ctr"/>
                      <a:r>
                        <a:rPr lang="ro-RO" dirty="0">
                          <a:latin typeface="Times New Roman" panose="02020603050405020304" pitchFamily="18" charset="0"/>
                          <a:cs typeface="Times New Roman" panose="02020603050405020304" pitchFamily="18" charset="0"/>
                        </a:rPr>
                        <a:t>5</a:t>
                      </a:r>
                    </a:p>
                  </a:txBody>
                  <a:tcPr/>
                </a:tc>
                <a:tc>
                  <a:txBody>
                    <a:bodyPr/>
                    <a:lstStyle/>
                    <a:p>
                      <a:pPr algn="ctr"/>
                      <a:r>
                        <a:rPr lang="ro-RO" dirty="0">
                          <a:latin typeface="Times New Roman" panose="02020603050405020304" pitchFamily="18" charset="0"/>
                          <a:cs typeface="Times New Roman" panose="02020603050405020304" pitchFamily="18" charset="0"/>
                        </a:rPr>
                        <a:t>5</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3</a:t>
                      </a:r>
                    </a:p>
                  </a:txBody>
                  <a:tcPr/>
                </a:tc>
                <a:tc>
                  <a:txBody>
                    <a:bodyPr/>
                    <a:lstStyle/>
                    <a:p>
                      <a:pPr algn="ctr"/>
                      <a:r>
                        <a:rPr lang="ro-RO" dirty="0">
                          <a:latin typeface="Times New Roman" panose="02020603050405020304" pitchFamily="18" charset="0"/>
                          <a:cs typeface="Times New Roman" panose="02020603050405020304" pitchFamily="18" charset="0"/>
                        </a:rPr>
                        <a:t>5,55</a:t>
                      </a:r>
                    </a:p>
                  </a:txBody>
                  <a:tcPr/>
                </a:tc>
                <a:extLst>
                  <a:ext uri="{0D108BD9-81ED-4DB2-BD59-A6C34878D82A}">
                    <a16:rowId xmlns:a16="http://schemas.microsoft.com/office/drawing/2014/main" val="2046131880"/>
                  </a:ext>
                </a:extLst>
              </a:tr>
              <a:tr h="413238">
                <a:tc>
                  <a:txBody>
                    <a:bodyPr/>
                    <a:lstStyle/>
                    <a:p>
                      <a:pPr algn="ctr"/>
                      <a:r>
                        <a:rPr lang="ro-RO" dirty="0">
                          <a:latin typeface="Times New Roman" panose="02020603050405020304" pitchFamily="18" charset="0"/>
                          <a:cs typeface="Times New Roman" panose="02020603050405020304" pitchFamily="18" charset="0"/>
                        </a:rPr>
                        <a:t>a V-a B</a:t>
                      </a:r>
                    </a:p>
                  </a:txBody>
                  <a:tcPr/>
                </a:tc>
                <a:tc>
                  <a:txBody>
                    <a:bodyPr/>
                    <a:lstStyle/>
                    <a:p>
                      <a:pPr algn="ctr"/>
                      <a:r>
                        <a:rPr lang="ro-RO" dirty="0">
                          <a:latin typeface="Times New Roman" panose="02020603050405020304" pitchFamily="18" charset="0"/>
                          <a:cs typeface="Times New Roman" panose="02020603050405020304" pitchFamily="18" charset="0"/>
                        </a:rPr>
                        <a:t>23</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8</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5,80</a:t>
                      </a:r>
                    </a:p>
                  </a:txBody>
                  <a:tcPr/>
                </a:tc>
                <a:extLst>
                  <a:ext uri="{0D108BD9-81ED-4DB2-BD59-A6C34878D82A}">
                    <a16:rowId xmlns:a16="http://schemas.microsoft.com/office/drawing/2014/main" val="290723420"/>
                  </a:ext>
                </a:extLst>
              </a:tr>
              <a:tr h="413238">
                <a:tc>
                  <a:txBody>
                    <a:bodyPr/>
                    <a:lstStyle/>
                    <a:p>
                      <a:pPr algn="ctr"/>
                      <a:r>
                        <a:rPr lang="ro-RO" dirty="0">
                          <a:latin typeface="Times New Roman" panose="02020603050405020304" pitchFamily="18" charset="0"/>
                          <a:cs typeface="Times New Roman" panose="02020603050405020304" pitchFamily="18" charset="0"/>
                        </a:rPr>
                        <a:t>a VI-a A</a:t>
                      </a:r>
                    </a:p>
                  </a:txBody>
                  <a:tcPr/>
                </a:tc>
                <a:tc>
                  <a:txBody>
                    <a:bodyPr/>
                    <a:lstStyle/>
                    <a:p>
                      <a:pPr algn="ctr"/>
                      <a:r>
                        <a:rPr lang="ro-RO" dirty="0">
                          <a:latin typeface="Times New Roman" panose="02020603050405020304" pitchFamily="18" charset="0"/>
                          <a:cs typeface="Times New Roman" panose="02020603050405020304" pitchFamily="18" charset="0"/>
                        </a:rPr>
                        <a:t>18</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a:t>
                      </a:r>
                    </a:p>
                  </a:txBody>
                  <a:tcPr/>
                </a:tc>
                <a:tc>
                  <a:txBody>
                    <a:bodyPr/>
                    <a:lstStyle/>
                    <a:p>
                      <a:pPr algn="ctr"/>
                      <a:r>
                        <a:rPr lang="ro-RO" dirty="0">
                          <a:latin typeface="Times New Roman" panose="02020603050405020304" pitchFamily="18" charset="0"/>
                          <a:cs typeface="Times New Roman" panose="02020603050405020304" pitchFamily="18" charset="0"/>
                        </a:rPr>
                        <a:t>5,77</a:t>
                      </a:r>
                    </a:p>
                  </a:txBody>
                  <a:tcPr/>
                </a:tc>
                <a:extLst>
                  <a:ext uri="{0D108BD9-81ED-4DB2-BD59-A6C34878D82A}">
                    <a16:rowId xmlns:a16="http://schemas.microsoft.com/office/drawing/2014/main" val="624869379"/>
                  </a:ext>
                </a:extLst>
              </a:tr>
              <a:tr h="413238">
                <a:tc>
                  <a:txBody>
                    <a:bodyPr/>
                    <a:lstStyle/>
                    <a:p>
                      <a:pPr algn="ctr"/>
                      <a:r>
                        <a:rPr lang="ro-RO" dirty="0">
                          <a:latin typeface="Times New Roman" panose="02020603050405020304" pitchFamily="18" charset="0"/>
                          <a:cs typeface="Times New Roman" panose="02020603050405020304" pitchFamily="18" charset="0"/>
                        </a:rPr>
                        <a:t>a VI-a B</a:t>
                      </a:r>
                    </a:p>
                  </a:txBody>
                  <a:tcPr/>
                </a:tc>
                <a:tc>
                  <a:txBody>
                    <a:bodyPr/>
                    <a:lstStyle/>
                    <a:p>
                      <a:pPr algn="ctr"/>
                      <a:r>
                        <a:rPr lang="ro-RO" dirty="0">
                          <a:latin typeface="Times New Roman" panose="02020603050405020304" pitchFamily="18" charset="0"/>
                          <a:cs typeface="Times New Roman" panose="02020603050405020304" pitchFamily="18" charset="0"/>
                        </a:rPr>
                        <a:t>16</a:t>
                      </a:r>
                    </a:p>
                  </a:txBody>
                  <a:tcPr/>
                </a:tc>
                <a:tc>
                  <a:txBody>
                    <a:bodyPr/>
                    <a:lstStyle/>
                    <a:p>
                      <a:pPr algn="ctr"/>
                      <a:r>
                        <a:rPr lang="ro-RO" dirty="0">
                          <a:latin typeface="Times New Roman" panose="02020603050405020304" pitchFamily="18" charset="0"/>
                          <a:cs typeface="Times New Roman" panose="02020603050405020304" pitchFamily="18" charset="0"/>
                        </a:rPr>
                        <a:t>5</a:t>
                      </a:r>
                    </a:p>
                  </a:txBody>
                  <a:tcPr/>
                </a:tc>
                <a:tc>
                  <a:txBody>
                    <a:bodyPr/>
                    <a:lstStyle/>
                    <a:p>
                      <a:pPr algn="ctr"/>
                      <a:r>
                        <a:rPr lang="ro-RO" dirty="0">
                          <a:latin typeface="Times New Roman" panose="02020603050405020304" pitchFamily="18" charset="0"/>
                          <a:cs typeface="Times New Roman" panose="02020603050405020304" pitchFamily="18" charset="0"/>
                        </a:rPr>
                        <a:t>5</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3</a:t>
                      </a:r>
                    </a:p>
                  </a:txBody>
                  <a:tcPr/>
                </a:tc>
                <a:tc>
                  <a:txBody>
                    <a:bodyPr/>
                    <a:lstStyle/>
                    <a:p>
                      <a:pPr algn="ctr"/>
                      <a:r>
                        <a:rPr lang="ro-RO" dirty="0">
                          <a:latin typeface="Times New Roman" panose="02020603050405020304" pitchFamily="18" charset="0"/>
                          <a:cs typeface="Times New Roman" panose="02020603050405020304" pitchFamily="18" charset="0"/>
                        </a:rPr>
                        <a:t>6,67</a:t>
                      </a:r>
                    </a:p>
                  </a:txBody>
                  <a:tcPr/>
                </a:tc>
                <a:extLst>
                  <a:ext uri="{0D108BD9-81ED-4DB2-BD59-A6C34878D82A}">
                    <a16:rowId xmlns:a16="http://schemas.microsoft.com/office/drawing/2014/main" val="579768373"/>
                  </a:ext>
                </a:extLst>
              </a:tr>
              <a:tr h="413238">
                <a:tc>
                  <a:txBody>
                    <a:bodyPr/>
                    <a:lstStyle/>
                    <a:p>
                      <a:pPr algn="ctr"/>
                      <a:r>
                        <a:rPr lang="ro-RO" dirty="0">
                          <a:latin typeface="Times New Roman" panose="02020603050405020304" pitchFamily="18" charset="0"/>
                          <a:cs typeface="Times New Roman" panose="02020603050405020304" pitchFamily="18" charset="0"/>
                        </a:rPr>
                        <a:t>a VII-a A</a:t>
                      </a:r>
                    </a:p>
                  </a:txBody>
                  <a:tcPr/>
                </a:tc>
                <a:tc>
                  <a:txBody>
                    <a:bodyPr/>
                    <a:lstStyle/>
                    <a:p>
                      <a:pPr algn="ctr"/>
                      <a:r>
                        <a:rPr lang="ro-RO" dirty="0">
                          <a:latin typeface="Times New Roman" panose="02020603050405020304" pitchFamily="18" charset="0"/>
                          <a:cs typeface="Times New Roman" panose="02020603050405020304" pitchFamily="18" charset="0"/>
                        </a:rPr>
                        <a:t>22</a:t>
                      </a:r>
                    </a:p>
                  </a:txBody>
                  <a:tcPr/>
                </a:tc>
                <a:tc>
                  <a:txBody>
                    <a:bodyPr/>
                    <a:lstStyle/>
                    <a:p>
                      <a:pPr algn="ctr"/>
                      <a:r>
                        <a:rPr lang="ro-RO" dirty="0">
                          <a:latin typeface="Times New Roman" panose="02020603050405020304" pitchFamily="18" charset="0"/>
                          <a:cs typeface="Times New Roman" panose="02020603050405020304" pitchFamily="18" charset="0"/>
                        </a:rPr>
                        <a:t>9</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dirty="0">
                          <a:latin typeface="Times New Roman" panose="02020603050405020304" pitchFamily="18" charset="0"/>
                          <a:cs typeface="Times New Roman" panose="02020603050405020304" pitchFamily="18" charset="0"/>
                        </a:rPr>
                        <a:t>5,05</a:t>
                      </a:r>
                    </a:p>
                  </a:txBody>
                  <a:tcPr/>
                </a:tc>
                <a:extLst>
                  <a:ext uri="{0D108BD9-81ED-4DB2-BD59-A6C34878D82A}">
                    <a16:rowId xmlns:a16="http://schemas.microsoft.com/office/drawing/2014/main" val="1836421047"/>
                  </a:ext>
                </a:extLst>
              </a:tr>
              <a:tr h="413238">
                <a:tc>
                  <a:txBody>
                    <a:bodyPr/>
                    <a:lstStyle/>
                    <a:p>
                      <a:pPr algn="ctr"/>
                      <a:r>
                        <a:rPr lang="ro-RO" dirty="0">
                          <a:latin typeface="Times New Roman" panose="02020603050405020304" pitchFamily="18" charset="0"/>
                          <a:cs typeface="Times New Roman" panose="02020603050405020304" pitchFamily="18" charset="0"/>
                        </a:rPr>
                        <a:t>a VII-a B</a:t>
                      </a:r>
                    </a:p>
                  </a:txBody>
                  <a:tcPr/>
                </a:tc>
                <a:tc>
                  <a:txBody>
                    <a:bodyPr/>
                    <a:lstStyle/>
                    <a:p>
                      <a:pPr algn="ctr"/>
                      <a:r>
                        <a:rPr lang="ro-RO" dirty="0">
                          <a:latin typeface="Times New Roman" panose="02020603050405020304" pitchFamily="18" charset="0"/>
                          <a:cs typeface="Times New Roman" panose="02020603050405020304" pitchFamily="18" charset="0"/>
                        </a:rPr>
                        <a:t>25</a:t>
                      </a:r>
                    </a:p>
                  </a:txBody>
                  <a:tcPr/>
                </a:tc>
                <a:tc>
                  <a:txBody>
                    <a:bodyPr/>
                    <a:lstStyle/>
                    <a:p>
                      <a:pPr algn="ctr"/>
                      <a:r>
                        <a:rPr lang="ro-RO" dirty="0">
                          <a:latin typeface="Times New Roman" panose="02020603050405020304" pitchFamily="18" charset="0"/>
                          <a:cs typeface="Times New Roman" panose="02020603050405020304" pitchFamily="18" charset="0"/>
                        </a:rPr>
                        <a:t>8</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3</a:t>
                      </a:r>
                    </a:p>
                  </a:txBody>
                  <a:tcPr/>
                </a:tc>
                <a:tc>
                  <a:txBody>
                    <a:bodyPr/>
                    <a:lstStyle/>
                    <a:p>
                      <a:pPr algn="ctr"/>
                      <a:r>
                        <a:rPr lang="ro-RO" dirty="0">
                          <a:latin typeface="Times New Roman" panose="02020603050405020304" pitchFamily="18" charset="0"/>
                          <a:cs typeface="Times New Roman" panose="02020603050405020304" pitchFamily="18" charset="0"/>
                        </a:rPr>
                        <a:t>5,45</a:t>
                      </a:r>
                    </a:p>
                  </a:txBody>
                  <a:tcPr/>
                </a:tc>
                <a:extLst>
                  <a:ext uri="{0D108BD9-81ED-4DB2-BD59-A6C34878D82A}">
                    <a16:rowId xmlns:a16="http://schemas.microsoft.com/office/drawing/2014/main" val="368120864"/>
                  </a:ext>
                </a:extLst>
              </a:tr>
              <a:tr h="413238">
                <a:tc>
                  <a:txBody>
                    <a:bodyPr/>
                    <a:lstStyle/>
                    <a:p>
                      <a:pPr algn="ctr"/>
                      <a:r>
                        <a:rPr lang="ro-RO" dirty="0">
                          <a:latin typeface="Times New Roman" panose="02020603050405020304" pitchFamily="18" charset="0"/>
                          <a:cs typeface="Times New Roman" panose="02020603050405020304" pitchFamily="18" charset="0"/>
                        </a:rPr>
                        <a:t>a VIII-a A</a:t>
                      </a:r>
                    </a:p>
                  </a:txBody>
                  <a:tcPr/>
                </a:tc>
                <a:tc>
                  <a:txBody>
                    <a:bodyPr/>
                    <a:lstStyle/>
                    <a:p>
                      <a:pPr algn="ctr"/>
                      <a:r>
                        <a:rPr lang="ro-RO" dirty="0">
                          <a:latin typeface="Times New Roman" panose="02020603050405020304" pitchFamily="18" charset="0"/>
                          <a:cs typeface="Times New Roman" panose="02020603050405020304" pitchFamily="18" charset="0"/>
                        </a:rPr>
                        <a:t>25</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8</a:t>
                      </a:r>
                    </a:p>
                  </a:txBody>
                  <a:tcPr/>
                </a:tc>
                <a:tc>
                  <a:txBody>
                    <a:bodyPr/>
                    <a:lstStyle/>
                    <a:p>
                      <a:pPr algn="ctr"/>
                      <a:r>
                        <a:rPr lang="ro-RO" dirty="0">
                          <a:latin typeface="Times New Roman" panose="02020603050405020304" pitchFamily="18" charset="0"/>
                          <a:cs typeface="Times New Roman" panose="02020603050405020304" pitchFamily="18" charset="0"/>
                        </a:rPr>
                        <a:t>8</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dirty="0">
                          <a:latin typeface="Times New Roman" panose="02020603050405020304" pitchFamily="18" charset="0"/>
                          <a:cs typeface="Times New Roman" panose="02020603050405020304" pitchFamily="18" charset="0"/>
                        </a:rPr>
                        <a:t>5,20</a:t>
                      </a:r>
                    </a:p>
                  </a:txBody>
                  <a:tcPr/>
                </a:tc>
                <a:extLst>
                  <a:ext uri="{0D108BD9-81ED-4DB2-BD59-A6C34878D82A}">
                    <a16:rowId xmlns:a16="http://schemas.microsoft.com/office/drawing/2014/main" val="677623842"/>
                  </a:ext>
                </a:extLst>
              </a:tr>
              <a:tr h="413238">
                <a:tc>
                  <a:txBody>
                    <a:bodyPr/>
                    <a:lstStyle/>
                    <a:p>
                      <a:pPr algn="ctr"/>
                      <a:r>
                        <a:rPr lang="ro-RO" dirty="0">
                          <a:latin typeface="Times New Roman" panose="02020603050405020304" pitchFamily="18" charset="0"/>
                          <a:cs typeface="Times New Roman" panose="02020603050405020304" pitchFamily="18" charset="0"/>
                        </a:rPr>
                        <a:t>a VIII-a B</a:t>
                      </a:r>
                    </a:p>
                  </a:txBody>
                  <a:tcPr/>
                </a:tc>
                <a:tc>
                  <a:txBody>
                    <a:bodyPr/>
                    <a:lstStyle/>
                    <a:p>
                      <a:pPr algn="ctr"/>
                      <a:r>
                        <a:rPr lang="ro-RO" dirty="0">
                          <a:latin typeface="Times New Roman" panose="02020603050405020304" pitchFamily="18" charset="0"/>
                          <a:cs typeface="Times New Roman" panose="02020603050405020304" pitchFamily="18" charset="0"/>
                        </a:rPr>
                        <a:t>22</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6</a:t>
                      </a:r>
                    </a:p>
                  </a:txBody>
                  <a:tcPr/>
                </a:tc>
                <a:tc>
                  <a:txBody>
                    <a:bodyPr/>
                    <a:lstStyle/>
                    <a:p>
                      <a:pPr algn="ctr"/>
                      <a:r>
                        <a:rPr lang="ro-RO" dirty="0">
                          <a:latin typeface="Times New Roman" panose="02020603050405020304" pitchFamily="18" charset="0"/>
                          <a:cs typeface="Times New Roman" panose="02020603050405020304" pitchFamily="18" charset="0"/>
                        </a:rPr>
                        <a:t>6</a:t>
                      </a:r>
                    </a:p>
                  </a:txBody>
                  <a:tcPr/>
                </a:tc>
                <a:tc>
                  <a:txBody>
                    <a:bodyPr/>
                    <a:lstStyle/>
                    <a:p>
                      <a:pPr algn="ctr"/>
                      <a:r>
                        <a:rPr lang="ro-RO" dirty="0">
                          <a:latin typeface="Times New Roman" panose="02020603050405020304" pitchFamily="18" charset="0"/>
                          <a:cs typeface="Times New Roman" panose="02020603050405020304" pitchFamily="18" charset="0"/>
                        </a:rPr>
                        <a:t>3</a:t>
                      </a:r>
                    </a:p>
                  </a:txBody>
                  <a:tcPr/>
                </a:tc>
                <a:tc>
                  <a:txBody>
                    <a:bodyPr/>
                    <a:lstStyle/>
                    <a:p>
                      <a:pPr algn="ctr"/>
                      <a:r>
                        <a:rPr lang="ro-RO" dirty="0">
                          <a:latin typeface="Times New Roman" panose="02020603050405020304" pitchFamily="18" charset="0"/>
                          <a:cs typeface="Times New Roman" panose="02020603050405020304" pitchFamily="18" charset="0"/>
                        </a:rPr>
                        <a:t>5,87</a:t>
                      </a:r>
                    </a:p>
                  </a:txBody>
                  <a:tcPr/>
                </a:tc>
                <a:extLst>
                  <a:ext uri="{0D108BD9-81ED-4DB2-BD59-A6C34878D82A}">
                    <a16:rowId xmlns:a16="http://schemas.microsoft.com/office/drawing/2014/main" val="2842311344"/>
                  </a:ext>
                </a:extLst>
              </a:tr>
            </a:tbl>
          </a:graphicData>
        </a:graphic>
      </p:graphicFrame>
    </p:spTree>
    <p:extLst>
      <p:ext uri="{BB962C8B-B14F-4D97-AF65-F5344CB8AC3E}">
        <p14:creationId xmlns:p14="http://schemas.microsoft.com/office/powerpoint/2010/main" val="329220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2D2A30FA-D35E-6D2B-DBF0-D69F7580633C}"/>
              </a:ext>
            </a:extLst>
          </p:cNvPr>
          <p:cNvSpPr>
            <a:spLocks noGrp="1"/>
          </p:cNvSpPr>
          <p:nvPr>
            <p:ph type="title"/>
          </p:nvPr>
        </p:nvSpPr>
        <p:spPr>
          <a:xfrm>
            <a:off x="1696915" y="624110"/>
            <a:ext cx="10128739" cy="914544"/>
          </a:xfrm>
        </p:spPr>
        <p:txBody>
          <a:bodyPr>
            <a:normAutofit/>
          </a:bodyPr>
          <a:lstStyle/>
          <a:p>
            <a:pPr algn="ctr"/>
            <a:r>
              <a:rPr lang="ro-RO" sz="3200" dirty="0">
                <a:latin typeface="Times New Roman" panose="02020603050405020304" pitchFamily="18" charset="0"/>
                <a:cs typeface="Times New Roman" panose="02020603050405020304" pitchFamily="18" charset="0"/>
              </a:rPr>
              <a:t>Rezultatele evaluării semestriale la Matematică V-VIII</a:t>
            </a:r>
            <a:endParaRPr lang="ro-RO" sz="3200" dirty="0"/>
          </a:p>
        </p:txBody>
      </p:sp>
      <p:graphicFrame>
        <p:nvGraphicFramePr>
          <p:cNvPr id="4" name="Tabel 4">
            <a:extLst>
              <a:ext uri="{FF2B5EF4-FFF2-40B4-BE49-F238E27FC236}">
                <a16:creationId xmlns:a16="http://schemas.microsoft.com/office/drawing/2014/main" id="{47C24D5F-88A1-CC40-4252-3372009C017E}"/>
              </a:ext>
            </a:extLst>
          </p:cNvPr>
          <p:cNvGraphicFramePr>
            <a:graphicFrameLocks noGrp="1"/>
          </p:cNvGraphicFramePr>
          <p:nvPr>
            <p:ph idx="1"/>
            <p:extLst>
              <p:ext uri="{D42A27DB-BD31-4B8C-83A1-F6EECF244321}">
                <p14:modId xmlns:p14="http://schemas.microsoft.com/office/powerpoint/2010/main" val="1618105492"/>
              </p:ext>
            </p:extLst>
          </p:nvPr>
        </p:nvGraphicFramePr>
        <p:xfrm>
          <a:off x="2435470" y="1538654"/>
          <a:ext cx="8871439" cy="4358640"/>
        </p:xfrm>
        <a:graphic>
          <a:graphicData uri="http://schemas.openxmlformats.org/drawingml/2006/table">
            <a:tbl>
              <a:tblPr firstRow="1" bandRow="1">
                <a:tableStyleId>{5C22544A-7EE6-4342-B048-85BDC9FD1C3A}</a:tableStyleId>
              </a:tblPr>
              <a:tblGrid>
                <a:gridCol w="1222130">
                  <a:extLst>
                    <a:ext uri="{9D8B030D-6E8A-4147-A177-3AD203B41FA5}">
                      <a16:colId xmlns:a16="http://schemas.microsoft.com/office/drawing/2014/main" val="3570185056"/>
                    </a:ext>
                  </a:extLst>
                </a:gridCol>
                <a:gridCol w="890016">
                  <a:extLst>
                    <a:ext uri="{9D8B030D-6E8A-4147-A177-3AD203B41FA5}">
                      <a16:colId xmlns:a16="http://schemas.microsoft.com/office/drawing/2014/main" val="4130391577"/>
                    </a:ext>
                  </a:extLst>
                </a:gridCol>
                <a:gridCol w="902208">
                  <a:extLst>
                    <a:ext uri="{9D8B030D-6E8A-4147-A177-3AD203B41FA5}">
                      <a16:colId xmlns:a16="http://schemas.microsoft.com/office/drawing/2014/main" val="220555023"/>
                    </a:ext>
                  </a:extLst>
                </a:gridCol>
                <a:gridCol w="890016">
                  <a:extLst>
                    <a:ext uri="{9D8B030D-6E8A-4147-A177-3AD203B41FA5}">
                      <a16:colId xmlns:a16="http://schemas.microsoft.com/office/drawing/2014/main" val="2245527918"/>
                    </a:ext>
                  </a:extLst>
                </a:gridCol>
                <a:gridCol w="829056">
                  <a:extLst>
                    <a:ext uri="{9D8B030D-6E8A-4147-A177-3AD203B41FA5}">
                      <a16:colId xmlns:a16="http://schemas.microsoft.com/office/drawing/2014/main" val="776663930"/>
                    </a:ext>
                  </a:extLst>
                </a:gridCol>
                <a:gridCol w="865632">
                  <a:extLst>
                    <a:ext uri="{9D8B030D-6E8A-4147-A177-3AD203B41FA5}">
                      <a16:colId xmlns:a16="http://schemas.microsoft.com/office/drawing/2014/main" val="636486199"/>
                    </a:ext>
                  </a:extLst>
                </a:gridCol>
                <a:gridCol w="865632">
                  <a:extLst>
                    <a:ext uri="{9D8B030D-6E8A-4147-A177-3AD203B41FA5}">
                      <a16:colId xmlns:a16="http://schemas.microsoft.com/office/drawing/2014/main" val="3283729348"/>
                    </a:ext>
                  </a:extLst>
                </a:gridCol>
                <a:gridCol w="1060704">
                  <a:extLst>
                    <a:ext uri="{9D8B030D-6E8A-4147-A177-3AD203B41FA5}">
                      <a16:colId xmlns:a16="http://schemas.microsoft.com/office/drawing/2014/main" val="1531310884"/>
                    </a:ext>
                  </a:extLst>
                </a:gridCol>
                <a:gridCol w="1346045">
                  <a:extLst>
                    <a:ext uri="{9D8B030D-6E8A-4147-A177-3AD203B41FA5}">
                      <a16:colId xmlns:a16="http://schemas.microsoft.com/office/drawing/2014/main" val="941514299"/>
                    </a:ext>
                  </a:extLst>
                </a:gridCol>
              </a:tblGrid>
              <a:tr h="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sz="1600" dirty="0">
                          <a:latin typeface="Times New Roman" panose="02020603050405020304" pitchFamily="18" charset="0"/>
                          <a:cs typeface="Times New Roman" panose="02020603050405020304" pitchFamily="18" charset="0"/>
                        </a:rPr>
                        <a:t>Clasa</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sz="1600" dirty="0">
                          <a:latin typeface="Times New Roman" panose="02020603050405020304" pitchFamily="18" charset="0"/>
                          <a:cs typeface="Times New Roman" panose="02020603050405020304" pitchFamily="18" charset="0"/>
                        </a:rPr>
                        <a:t>Nr. elevi evaluați</a:t>
                      </a:r>
                    </a:p>
                    <a:p>
                      <a:pPr algn="ctr"/>
                      <a:endParaRPr lang="ro-RO"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sz="1600" dirty="0">
                          <a:latin typeface="Times New Roman" panose="02020603050405020304" pitchFamily="18" charset="0"/>
                          <a:cs typeface="Times New Roman" panose="02020603050405020304" pitchFamily="18" charset="0"/>
                        </a:rPr>
                        <a:t>Note sub 5</a:t>
                      </a:r>
                    </a:p>
                    <a:p>
                      <a:pPr algn="ctr"/>
                      <a:endParaRPr lang="ro-RO"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sz="1600" dirty="0">
                          <a:latin typeface="Times New Roman" panose="02020603050405020304" pitchFamily="18" charset="0"/>
                          <a:cs typeface="Times New Roman" panose="02020603050405020304" pitchFamily="18" charset="0"/>
                        </a:rPr>
                        <a:t>5-5,99</a:t>
                      </a:r>
                    </a:p>
                    <a:p>
                      <a:pPr algn="ctr"/>
                      <a:endParaRPr lang="ro-RO"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sz="1600" dirty="0">
                          <a:latin typeface="Times New Roman" panose="02020603050405020304" pitchFamily="18" charset="0"/>
                          <a:cs typeface="Times New Roman" panose="02020603050405020304" pitchFamily="18" charset="0"/>
                        </a:rPr>
                        <a:t>6-6,99</a:t>
                      </a:r>
                    </a:p>
                    <a:p>
                      <a:pPr algn="ctr"/>
                      <a:endParaRPr lang="ro-RO" sz="1600" dirty="0"/>
                    </a:p>
                  </a:txBody>
                  <a:tcPr/>
                </a:tc>
                <a:tc>
                  <a:txBody>
                    <a:bodyPr/>
                    <a:lstStyle/>
                    <a:p>
                      <a:pPr algn="ctr"/>
                      <a:r>
                        <a:rPr lang="ro-RO" sz="1600" dirty="0"/>
                        <a:t>7-7,99</a:t>
                      </a:r>
                    </a:p>
                  </a:txBody>
                  <a:tcPr/>
                </a:tc>
                <a:tc>
                  <a:txBody>
                    <a:bodyPr/>
                    <a:lstStyle/>
                    <a:p>
                      <a:pPr algn="ctr"/>
                      <a:r>
                        <a:rPr lang="ro-RO" sz="1600" dirty="0"/>
                        <a:t>8-8,99</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sz="1600" dirty="0">
                          <a:latin typeface="Times New Roman" panose="02020603050405020304" pitchFamily="18" charset="0"/>
                          <a:cs typeface="Times New Roman" panose="02020603050405020304" pitchFamily="18" charset="0"/>
                        </a:rPr>
                        <a:t>9-10</a:t>
                      </a:r>
                    </a:p>
                    <a:p>
                      <a:pPr algn="ctr"/>
                      <a:endParaRPr lang="ro-RO"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sz="1600" dirty="0">
                          <a:latin typeface="Times New Roman" panose="02020603050405020304" pitchFamily="18" charset="0"/>
                          <a:cs typeface="Times New Roman" panose="02020603050405020304" pitchFamily="18" charset="0"/>
                        </a:rPr>
                        <a:t>Media obținută pe clasă</a:t>
                      </a:r>
                    </a:p>
                    <a:p>
                      <a:pPr algn="ctr"/>
                      <a:endParaRPr lang="ro-RO" sz="1600" dirty="0"/>
                    </a:p>
                  </a:txBody>
                  <a:tcPr/>
                </a:tc>
                <a:extLst>
                  <a:ext uri="{0D108BD9-81ED-4DB2-BD59-A6C34878D82A}">
                    <a16:rowId xmlns:a16="http://schemas.microsoft.com/office/drawing/2014/main" val="2800596796"/>
                  </a:ext>
                </a:extLst>
              </a:tr>
              <a:tr h="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a V-a A</a:t>
                      </a:r>
                    </a:p>
                  </a:txBody>
                  <a:tcPr/>
                </a:tc>
                <a:tc>
                  <a:txBody>
                    <a:bodyPr/>
                    <a:lstStyle/>
                    <a:p>
                      <a:pPr algn="ctr"/>
                      <a:r>
                        <a:rPr lang="ro-RO" dirty="0">
                          <a:latin typeface="Times New Roman" panose="02020603050405020304" pitchFamily="18" charset="0"/>
                          <a:cs typeface="Times New Roman" panose="02020603050405020304" pitchFamily="18" charset="0"/>
                        </a:rPr>
                        <a:t>19</a:t>
                      </a:r>
                    </a:p>
                  </a:txBody>
                  <a:tcPr/>
                </a:tc>
                <a:tc>
                  <a:txBody>
                    <a:bodyPr/>
                    <a:lstStyle/>
                    <a:p>
                      <a:pPr algn="ctr"/>
                      <a:r>
                        <a:rPr lang="ro-RO" dirty="0">
                          <a:latin typeface="Times New Roman" panose="02020603050405020304" pitchFamily="18" charset="0"/>
                          <a:cs typeface="Times New Roman" panose="02020603050405020304" pitchFamily="18" charset="0"/>
                        </a:rPr>
                        <a:t>11</a:t>
                      </a:r>
                    </a:p>
                  </a:txBody>
                  <a:tcPr/>
                </a:tc>
                <a:tc>
                  <a:txBody>
                    <a:bodyPr/>
                    <a:lstStyle/>
                    <a:p>
                      <a:pPr algn="ctr"/>
                      <a:r>
                        <a:rPr lang="ro-RO" dirty="0">
                          <a:latin typeface="Times New Roman" panose="02020603050405020304" pitchFamily="18" charset="0"/>
                          <a:cs typeface="Times New Roman" panose="02020603050405020304" pitchFamily="18" charset="0"/>
                        </a:rPr>
                        <a:t>3</a:t>
                      </a:r>
                    </a:p>
                  </a:txBody>
                  <a:tcPr/>
                </a:tc>
                <a:tc>
                  <a:txBody>
                    <a:bodyPr/>
                    <a:lstStyle/>
                    <a:p>
                      <a:pPr algn="ctr"/>
                      <a:r>
                        <a:rPr lang="ro-RO" dirty="0">
                          <a:latin typeface="Times New Roman" panose="02020603050405020304" pitchFamily="18" charset="0"/>
                          <a:cs typeface="Times New Roman" panose="02020603050405020304" pitchFamily="18" charset="0"/>
                        </a:rPr>
                        <a:t>3</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dirty="0">
                          <a:latin typeface="Times New Roman" panose="02020603050405020304" pitchFamily="18" charset="0"/>
                          <a:cs typeface="Times New Roman" panose="02020603050405020304" pitchFamily="18" charset="0"/>
                        </a:rPr>
                        <a:t>-</a:t>
                      </a:r>
                    </a:p>
                  </a:txBody>
                  <a:tcPr/>
                </a:tc>
                <a:tc>
                  <a:txBody>
                    <a:bodyPr/>
                    <a:lstStyle/>
                    <a:p>
                      <a:pPr algn="ctr"/>
                      <a:r>
                        <a:rPr lang="ro-RO" dirty="0">
                          <a:latin typeface="Times New Roman" panose="02020603050405020304" pitchFamily="18" charset="0"/>
                          <a:cs typeface="Times New Roman" panose="02020603050405020304" pitchFamily="18" charset="0"/>
                        </a:rPr>
                        <a:t>-</a:t>
                      </a:r>
                    </a:p>
                  </a:txBody>
                  <a:tcPr/>
                </a:tc>
                <a:tc>
                  <a:txBody>
                    <a:bodyPr/>
                    <a:lstStyle/>
                    <a:p>
                      <a:pPr algn="ctr"/>
                      <a:r>
                        <a:rPr lang="ro-RO" dirty="0">
                          <a:latin typeface="Times New Roman" panose="02020603050405020304" pitchFamily="18" charset="0"/>
                          <a:cs typeface="Times New Roman" panose="02020603050405020304" pitchFamily="18" charset="0"/>
                        </a:rPr>
                        <a:t>4,78</a:t>
                      </a:r>
                    </a:p>
                  </a:txBody>
                  <a:tcPr/>
                </a:tc>
                <a:extLst>
                  <a:ext uri="{0D108BD9-81ED-4DB2-BD59-A6C34878D82A}">
                    <a16:rowId xmlns:a16="http://schemas.microsoft.com/office/drawing/2014/main" val="890695229"/>
                  </a:ext>
                </a:extLst>
              </a:tr>
              <a:tr h="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a V-a B</a:t>
                      </a:r>
                    </a:p>
                  </a:txBody>
                  <a:tcPr/>
                </a:tc>
                <a:tc>
                  <a:txBody>
                    <a:bodyPr/>
                    <a:lstStyle/>
                    <a:p>
                      <a:pPr algn="ctr"/>
                      <a:r>
                        <a:rPr lang="ro-RO" dirty="0">
                          <a:latin typeface="Times New Roman" panose="02020603050405020304" pitchFamily="18" charset="0"/>
                          <a:cs typeface="Times New Roman" panose="02020603050405020304" pitchFamily="18" charset="0"/>
                        </a:rPr>
                        <a:t>23</a:t>
                      </a:r>
                    </a:p>
                  </a:txBody>
                  <a:tcPr/>
                </a:tc>
                <a:tc>
                  <a:txBody>
                    <a:bodyPr/>
                    <a:lstStyle/>
                    <a:p>
                      <a:pPr algn="ctr"/>
                      <a:r>
                        <a:rPr lang="ro-RO" dirty="0">
                          <a:latin typeface="Times New Roman" panose="02020603050405020304" pitchFamily="18" charset="0"/>
                          <a:cs typeface="Times New Roman" panose="02020603050405020304" pitchFamily="18" charset="0"/>
                        </a:rPr>
                        <a:t>10</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dirty="0">
                          <a:latin typeface="Times New Roman" panose="02020603050405020304" pitchFamily="18" charset="0"/>
                          <a:cs typeface="Times New Roman" panose="02020603050405020304" pitchFamily="18" charset="0"/>
                        </a:rPr>
                        <a:t>6</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dirty="0">
                          <a:latin typeface="Times New Roman" panose="02020603050405020304" pitchFamily="18" charset="0"/>
                          <a:cs typeface="Times New Roman" panose="02020603050405020304" pitchFamily="18" charset="0"/>
                        </a:rPr>
                        <a:t>1</a:t>
                      </a:r>
                    </a:p>
                  </a:txBody>
                  <a:tcPr/>
                </a:tc>
                <a:tc>
                  <a:txBody>
                    <a:bodyPr/>
                    <a:lstStyle/>
                    <a:p>
                      <a:pPr algn="ctr"/>
                      <a:r>
                        <a:rPr lang="ro-RO" dirty="0">
                          <a:latin typeface="Times New Roman" panose="02020603050405020304" pitchFamily="18" charset="0"/>
                          <a:cs typeface="Times New Roman" panose="02020603050405020304" pitchFamily="18" charset="0"/>
                        </a:rPr>
                        <a:t>5,65</a:t>
                      </a:r>
                    </a:p>
                  </a:txBody>
                  <a:tcPr/>
                </a:tc>
                <a:extLst>
                  <a:ext uri="{0D108BD9-81ED-4DB2-BD59-A6C34878D82A}">
                    <a16:rowId xmlns:a16="http://schemas.microsoft.com/office/drawing/2014/main" val="1270670475"/>
                  </a:ext>
                </a:extLst>
              </a:tr>
              <a:tr h="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a VI-a A</a:t>
                      </a:r>
                    </a:p>
                  </a:txBody>
                  <a:tcPr/>
                </a:tc>
                <a:tc>
                  <a:txBody>
                    <a:bodyPr/>
                    <a:lstStyle/>
                    <a:p>
                      <a:pPr algn="ctr"/>
                      <a:r>
                        <a:rPr lang="ro-RO" dirty="0">
                          <a:latin typeface="Times New Roman" panose="02020603050405020304" pitchFamily="18" charset="0"/>
                          <a:cs typeface="Times New Roman" panose="02020603050405020304" pitchFamily="18" charset="0"/>
                        </a:rPr>
                        <a:t>20</a:t>
                      </a:r>
                    </a:p>
                  </a:txBody>
                  <a:tcPr/>
                </a:tc>
                <a:tc>
                  <a:txBody>
                    <a:bodyPr/>
                    <a:lstStyle/>
                    <a:p>
                      <a:pPr algn="ctr"/>
                      <a:r>
                        <a:rPr lang="ro-RO" dirty="0">
                          <a:latin typeface="Times New Roman" panose="02020603050405020304" pitchFamily="18" charset="0"/>
                          <a:cs typeface="Times New Roman" panose="02020603050405020304" pitchFamily="18" charset="0"/>
                        </a:rPr>
                        <a:t>3</a:t>
                      </a:r>
                    </a:p>
                  </a:txBody>
                  <a:tcPr/>
                </a:tc>
                <a:tc>
                  <a:txBody>
                    <a:bodyPr/>
                    <a:lstStyle/>
                    <a:p>
                      <a:pPr algn="ctr"/>
                      <a:r>
                        <a:rPr lang="ro-RO" dirty="0">
                          <a:latin typeface="Times New Roman" panose="02020603050405020304" pitchFamily="18" charset="0"/>
                          <a:cs typeface="Times New Roman" panose="02020603050405020304" pitchFamily="18" charset="0"/>
                        </a:rPr>
                        <a:t>6</a:t>
                      </a:r>
                    </a:p>
                  </a:txBody>
                  <a:tcPr/>
                </a:tc>
                <a:tc>
                  <a:txBody>
                    <a:bodyPr/>
                    <a:lstStyle/>
                    <a:p>
                      <a:pPr algn="ctr"/>
                      <a:r>
                        <a:rPr lang="ro-RO" dirty="0">
                          <a:latin typeface="Times New Roman" panose="02020603050405020304" pitchFamily="18" charset="0"/>
                          <a:cs typeface="Times New Roman" panose="02020603050405020304" pitchFamily="18" charset="0"/>
                        </a:rPr>
                        <a:t>3</a:t>
                      </a:r>
                    </a:p>
                  </a:txBody>
                  <a:tcPr/>
                </a:tc>
                <a:tc>
                  <a:txBody>
                    <a:bodyPr/>
                    <a:lstStyle/>
                    <a:p>
                      <a:pPr algn="ctr"/>
                      <a:r>
                        <a:rPr lang="ro-RO" dirty="0">
                          <a:latin typeface="Times New Roman" panose="02020603050405020304" pitchFamily="18" charset="0"/>
                          <a:cs typeface="Times New Roman" panose="02020603050405020304" pitchFamily="18" charset="0"/>
                        </a:rPr>
                        <a:t>6</a:t>
                      </a:r>
                    </a:p>
                  </a:txBody>
                  <a:tcPr/>
                </a:tc>
                <a:tc>
                  <a:txBody>
                    <a:bodyPr/>
                    <a:lstStyle/>
                    <a:p>
                      <a:pPr algn="ctr"/>
                      <a:r>
                        <a:rPr lang="ro-RO" dirty="0">
                          <a:latin typeface="Times New Roman" panose="02020603050405020304" pitchFamily="18" charset="0"/>
                          <a:cs typeface="Times New Roman" panose="02020603050405020304" pitchFamily="18" charset="0"/>
                        </a:rPr>
                        <a:t>1</a:t>
                      </a:r>
                    </a:p>
                  </a:txBody>
                  <a:tcPr/>
                </a:tc>
                <a:tc>
                  <a:txBody>
                    <a:bodyPr/>
                    <a:lstStyle/>
                    <a:p>
                      <a:pPr algn="ctr"/>
                      <a:r>
                        <a:rPr lang="ro-RO" dirty="0">
                          <a:latin typeface="Times New Roman" panose="02020603050405020304" pitchFamily="18" charset="0"/>
                          <a:cs typeface="Times New Roman" panose="02020603050405020304" pitchFamily="18" charset="0"/>
                        </a:rPr>
                        <a:t>-</a:t>
                      </a:r>
                    </a:p>
                  </a:txBody>
                  <a:tcPr/>
                </a:tc>
                <a:tc>
                  <a:txBody>
                    <a:bodyPr/>
                    <a:lstStyle/>
                    <a:p>
                      <a:pPr algn="ctr"/>
                      <a:r>
                        <a:rPr lang="ro-RO" dirty="0">
                          <a:latin typeface="Times New Roman" panose="02020603050405020304" pitchFamily="18" charset="0"/>
                          <a:cs typeface="Times New Roman" panose="02020603050405020304" pitchFamily="18" charset="0"/>
                        </a:rPr>
                        <a:t>5,65</a:t>
                      </a:r>
                    </a:p>
                  </a:txBody>
                  <a:tcPr/>
                </a:tc>
                <a:extLst>
                  <a:ext uri="{0D108BD9-81ED-4DB2-BD59-A6C34878D82A}">
                    <a16:rowId xmlns:a16="http://schemas.microsoft.com/office/drawing/2014/main" val="2367879051"/>
                  </a:ext>
                </a:extLst>
              </a:tr>
              <a:tr h="0">
                <a:tc>
                  <a:txBody>
                    <a:bodyPr/>
                    <a:lstStyle/>
                    <a:p>
                      <a:pPr algn="ctr"/>
                      <a:r>
                        <a:rPr lang="ro-RO" dirty="0">
                          <a:latin typeface="Times New Roman" panose="02020603050405020304" pitchFamily="18" charset="0"/>
                          <a:cs typeface="Times New Roman" panose="02020603050405020304" pitchFamily="18" charset="0"/>
                        </a:rPr>
                        <a:t>a VI-a B</a:t>
                      </a:r>
                    </a:p>
                  </a:txBody>
                  <a:tcPr/>
                </a:tc>
                <a:tc>
                  <a:txBody>
                    <a:bodyPr/>
                    <a:lstStyle/>
                    <a:p>
                      <a:pPr algn="ctr"/>
                      <a:r>
                        <a:rPr lang="ro-RO" dirty="0">
                          <a:latin typeface="Times New Roman" panose="02020603050405020304" pitchFamily="18" charset="0"/>
                          <a:cs typeface="Times New Roman" panose="02020603050405020304" pitchFamily="18" charset="0"/>
                        </a:rPr>
                        <a:t>15</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dirty="0">
                          <a:latin typeface="Times New Roman" panose="02020603050405020304" pitchFamily="18" charset="0"/>
                          <a:cs typeface="Times New Roman" panose="02020603050405020304" pitchFamily="18" charset="0"/>
                        </a:rPr>
                        <a:t>1</a:t>
                      </a:r>
                    </a:p>
                  </a:txBody>
                  <a:tcPr/>
                </a:tc>
                <a:tc>
                  <a:txBody>
                    <a:bodyPr/>
                    <a:lstStyle/>
                    <a:p>
                      <a:pPr algn="ctr"/>
                      <a:r>
                        <a:rPr lang="ro-RO" dirty="0">
                          <a:latin typeface="Times New Roman" panose="02020603050405020304" pitchFamily="18" charset="0"/>
                          <a:cs typeface="Times New Roman" panose="02020603050405020304" pitchFamily="18" charset="0"/>
                        </a:rPr>
                        <a:t>1</a:t>
                      </a:r>
                    </a:p>
                  </a:txBody>
                  <a:tcPr/>
                </a:tc>
                <a:tc>
                  <a:txBody>
                    <a:bodyPr/>
                    <a:lstStyle/>
                    <a:p>
                      <a:pPr algn="ctr"/>
                      <a:r>
                        <a:rPr lang="ro-RO" dirty="0">
                          <a:latin typeface="Times New Roman" panose="02020603050405020304" pitchFamily="18" charset="0"/>
                          <a:cs typeface="Times New Roman" panose="02020603050405020304" pitchFamily="18" charset="0"/>
                        </a:rPr>
                        <a:t>-</a:t>
                      </a:r>
                    </a:p>
                  </a:txBody>
                  <a:tcPr/>
                </a:tc>
                <a:tc>
                  <a:txBody>
                    <a:bodyPr/>
                    <a:lstStyle/>
                    <a:p>
                      <a:pPr algn="ctr"/>
                      <a:r>
                        <a:rPr lang="ro-RO" dirty="0">
                          <a:latin typeface="Times New Roman" panose="02020603050405020304" pitchFamily="18" charset="0"/>
                          <a:cs typeface="Times New Roman" panose="02020603050405020304" pitchFamily="18" charset="0"/>
                        </a:rPr>
                        <a:t>5,00</a:t>
                      </a:r>
                    </a:p>
                  </a:txBody>
                  <a:tcPr/>
                </a:tc>
                <a:extLst>
                  <a:ext uri="{0D108BD9-81ED-4DB2-BD59-A6C34878D82A}">
                    <a16:rowId xmlns:a16="http://schemas.microsoft.com/office/drawing/2014/main" val="4013783739"/>
                  </a:ext>
                </a:extLst>
              </a:tr>
              <a:tr h="0">
                <a:tc>
                  <a:txBody>
                    <a:bodyPr/>
                    <a:lstStyle/>
                    <a:p>
                      <a:pPr algn="ctr"/>
                      <a:r>
                        <a:rPr lang="ro-RO" dirty="0">
                          <a:latin typeface="Times New Roman" panose="02020603050405020304" pitchFamily="18" charset="0"/>
                          <a:cs typeface="Times New Roman" panose="02020603050405020304" pitchFamily="18" charset="0"/>
                        </a:rPr>
                        <a:t>a VI-a C</a:t>
                      </a:r>
                    </a:p>
                  </a:txBody>
                  <a:tcPr/>
                </a:tc>
                <a:tc>
                  <a:txBody>
                    <a:bodyPr/>
                    <a:lstStyle/>
                    <a:p>
                      <a:pPr algn="ctr"/>
                      <a:r>
                        <a:rPr lang="ro-RO" dirty="0">
                          <a:latin typeface="Times New Roman" panose="02020603050405020304" pitchFamily="18" charset="0"/>
                          <a:cs typeface="Times New Roman" panose="02020603050405020304" pitchFamily="18" charset="0"/>
                        </a:rPr>
                        <a:t>15</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3</a:t>
                      </a:r>
                    </a:p>
                  </a:txBody>
                  <a:tcPr/>
                </a:tc>
                <a:tc>
                  <a:txBody>
                    <a:bodyPr/>
                    <a:lstStyle/>
                    <a:p>
                      <a:pPr algn="ctr"/>
                      <a:r>
                        <a:rPr lang="ro-RO" dirty="0">
                          <a:latin typeface="Times New Roman" panose="02020603050405020304" pitchFamily="18" charset="0"/>
                          <a:cs typeface="Times New Roman" panose="02020603050405020304" pitchFamily="18" charset="0"/>
                        </a:rPr>
                        <a:t>1</a:t>
                      </a:r>
                    </a:p>
                  </a:txBody>
                  <a:tcPr/>
                </a:tc>
                <a:tc>
                  <a:txBody>
                    <a:bodyPr/>
                    <a:lstStyle/>
                    <a:p>
                      <a:pPr algn="ctr"/>
                      <a:r>
                        <a:rPr lang="ro-RO" dirty="0">
                          <a:latin typeface="Times New Roman" panose="02020603050405020304" pitchFamily="18" charset="0"/>
                          <a:cs typeface="Times New Roman" panose="02020603050405020304" pitchFamily="18" charset="0"/>
                        </a:rPr>
                        <a:t>3</a:t>
                      </a:r>
                    </a:p>
                  </a:txBody>
                  <a:tcPr/>
                </a:tc>
                <a:tc>
                  <a:txBody>
                    <a:bodyPr/>
                    <a:lstStyle/>
                    <a:p>
                      <a:pPr algn="ctr"/>
                      <a:r>
                        <a:rPr lang="ro-RO" dirty="0">
                          <a:latin typeface="Times New Roman" panose="02020603050405020304" pitchFamily="18" charset="0"/>
                          <a:cs typeface="Times New Roman" panose="02020603050405020304" pitchFamily="18" charset="0"/>
                        </a:rPr>
                        <a:t>1</a:t>
                      </a:r>
                    </a:p>
                  </a:txBody>
                  <a:tcPr/>
                </a:tc>
                <a:tc>
                  <a:txBody>
                    <a:bodyPr/>
                    <a:lstStyle/>
                    <a:p>
                      <a:pPr algn="ctr"/>
                      <a:r>
                        <a:rPr lang="ro-RO" dirty="0">
                          <a:latin typeface="Times New Roman" panose="02020603050405020304" pitchFamily="18" charset="0"/>
                          <a:cs typeface="Times New Roman" panose="02020603050405020304" pitchFamily="18" charset="0"/>
                        </a:rPr>
                        <a:t>1</a:t>
                      </a:r>
                    </a:p>
                  </a:txBody>
                  <a:tcPr/>
                </a:tc>
                <a:tc>
                  <a:txBody>
                    <a:bodyPr/>
                    <a:lstStyle/>
                    <a:p>
                      <a:pPr algn="ctr"/>
                      <a:r>
                        <a:rPr lang="ro-RO" dirty="0">
                          <a:latin typeface="Times New Roman" panose="02020603050405020304" pitchFamily="18" charset="0"/>
                          <a:cs typeface="Times New Roman" panose="02020603050405020304" pitchFamily="18" charset="0"/>
                        </a:rPr>
                        <a:t>5,40</a:t>
                      </a:r>
                    </a:p>
                  </a:txBody>
                  <a:tcPr/>
                </a:tc>
                <a:extLst>
                  <a:ext uri="{0D108BD9-81ED-4DB2-BD59-A6C34878D82A}">
                    <a16:rowId xmlns:a16="http://schemas.microsoft.com/office/drawing/2014/main" val="1128014636"/>
                  </a:ext>
                </a:extLst>
              </a:tr>
              <a:tr h="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a VII-a A</a:t>
                      </a:r>
                    </a:p>
                  </a:txBody>
                  <a:tcPr/>
                </a:tc>
                <a:tc>
                  <a:txBody>
                    <a:bodyPr/>
                    <a:lstStyle/>
                    <a:p>
                      <a:pPr algn="ctr"/>
                      <a:r>
                        <a:rPr lang="ro-RO" dirty="0">
                          <a:latin typeface="Times New Roman" panose="02020603050405020304" pitchFamily="18" charset="0"/>
                          <a:cs typeface="Times New Roman" panose="02020603050405020304" pitchFamily="18" charset="0"/>
                        </a:rPr>
                        <a:t>20</a:t>
                      </a:r>
                    </a:p>
                  </a:txBody>
                  <a:tcPr/>
                </a:tc>
                <a:tc>
                  <a:txBody>
                    <a:bodyPr/>
                    <a:lstStyle/>
                    <a:p>
                      <a:pPr algn="ctr"/>
                      <a:r>
                        <a:rPr lang="ro-RO" dirty="0">
                          <a:latin typeface="Times New Roman" panose="02020603050405020304" pitchFamily="18" charset="0"/>
                          <a:cs typeface="Times New Roman" panose="02020603050405020304" pitchFamily="18" charset="0"/>
                        </a:rPr>
                        <a:t>3</a:t>
                      </a:r>
                    </a:p>
                  </a:txBody>
                  <a:tcPr/>
                </a:tc>
                <a:tc>
                  <a:txBody>
                    <a:bodyPr/>
                    <a:lstStyle/>
                    <a:p>
                      <a:pPr algn="ctr"/>
                      <a:r>
                        <a:rPr lang="ro-RO" dirty="0">
                          <a:latin typeface="Times New Roman" panose="02020603050405020304" pitchFamily="18" charset="0"/>
                          <a:cs typeface="Times New Roman" panose="02020603050405020304" pitchFamily="18" charset="0"/>
                        </a:rPr>
                        <a:t>6</a:t>
                      </a:r>
                    </a:p>
                  </a:txBody>
                  <a:tcPr/>
                </a:tc>
                <a:tc>
                  <a:txBody>
                    <a:bodyPr/>
                    <a:lstStyle/>
                    <a:p>
                      <a:pPr algn="ctr"/>
                      <a:r>
                        <a:rPr lang="ro-RO" dirty="0">
                          <a:latin typeface="Times New Roman" panose="02020603050405020304" pitchFamily="18" charset="0"/>
                          <a:cs typeface="Times New Roman" panose="02020603050405020304" pitchFamily="18" charset="0"/>
                        </a:rPr>
                        <a:t>5</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1</a:t>
                      </a:r>
                    </a:p>
                  </a:txBody>
                  <a:tcPr/>
                </a:tc>
                <a:tc>
                  <a:txBody>
                    <a:bodyPr/>
                    <a:lstStyle/>
                    <a:p>
                      <a:pPr algn="ctr"/>
                      <a:r>
                        <a:rPr lang="ro-RO" dirty="0">
                          <a:latin typeface="Times New Roman" panose="02020603050405020304" pitchFamily="18" charset="0"/>
                          <a:cs typeface="Times New Roman" panose="02020603050405020304" pitchFamily="18" charset="0"/>
                        </a:rPr>
                        <a:t>1</a:t>
                      </a:r>
                    </a:p>
                  </a:txBody>
                  <a:tcPr/>
                </a:tc>
                <a:tc>
                  <a:txBody>
                    <a:bodyPr/>
                    <a:lstStyle/>
                    <a:p>
                      <a:pPr algn="ctr"/>
                      <a:r>
                        <a:rPr lang="ro-RO" dirty="0">
                          <a:latin typeface="Times New Roman" panose="02020603050405020304" pitchFamily="18" charset="0"/>
                          <a:cs typeface="Times New Roman" panose="02020603050405020304" pitchFamily="18" charset="0"/>
                        </a:rPr>
                        <a:t>5,80</a:t>
                      </a:r>
                    </a:p>
                  </a:txBody>
                  <a:tcPr/>
                </a:tc>
                <a:extLst>
                  <a:ext uri="{0D108BD9-81ED-4DB2-BD59-A6C34878D82A}">
                    <a16:rowId xmlns:a16="http://schemas.microsoft.com/office/drawing/2014/main" val="4126847295"/>
                  </a:ext>
                </a:extLst>
              </a:tr>
              <a:tr h="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a VII-a B</a:t>
                      </a:r>
                    </a:p>
                  </a:txBody>
                  <a:tcPr/>
                </a:tc>
                <a:tc>
                  <a:txBody>
                    <a:bodyPr/>
                    <a:lstStyle/>
                    <a:p>
                      <a:pPr algn="ctr"/>
                      <a:r>
                        <a:rPr lang="ro-RO" dirty="0">
                          <a:latin typeface="Times New Roman" panose="02020603050405020304" pitchFamily="18" charset="0"/>
                          <a:cs typeface="Times New Roman" panose="02020603050405020304" pitchFamily="18" charset="0"/>
                        </a:rPr>
                        <a:t>26</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5</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dirty="0">
                          <a:latin typeface="Times New Roman" panose="02020603050405020304" pitchFamily="18" charset="0"/>
                          <a:cs typeface="Times New Roman" panose="02020603050405020304" pitchFamily="18" charset="0"/>
                        </a:rPr>
                        <a:t>6,42</a:t>
                      </a:r>
                    </a:p>
                  </a:txBody>
                  <a:tcPr/>
                </a:tc>
                <a:extLst>
                  <a:ext uri="{0D108BD9-81ED-4DB2-BD59-A6C34878D82A}">
                    <a16:rowId xmlns:a16="http://schemas.microsoft.com/office/drawing/2014/main" val="4182257462"/>
                  </a:ext>
                </a:extLst>
              </a:tr>
              <a:tr h="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a VIII-a A</a:t>
                      </a:r>
                    </a:p>
                  </a:txBody>
                  <a:tcPr/>
                </a:tc>
                <a:tc>
                  <a:txBody>
                    <a:bodyPr/>
                    <a:lstStyle/>
                    <a:p>
                      <a:pPr algn="ctr"/>
                      <a:r>
                        <a:rPr lang="ro-RO" dirty="0">
                          <a:latin typeface="Times New Roman" panose="02020603050405020304" pitchFamily="18" charset="0"/>
                          <a:cs typeface="Times New Roman" panose="02020603050405020304" pitchFamily="18" charset="0"/>
                        </a:rPr>
                        <a:t>22</a:t>
                      </a:r>
                    </a:p>
                  </a:txBody>
                  <a:tcPr/>
                </a:tc>
                <a:tc>
                  <a:txBody>
                    <a:bodyPr/>
                    <a:lstStyle/>
                    <a:p>
                      <a:pPr algn="ctr"/>
                      <a:r>
                        <a:rPr lang="ro-RO" dirty="0">
                          <a:latin typeface="Times New Roman" panose="02020603050405020304" pitchFamily="18" charset="0"/>
                          <a:cs typeface="Times New Roman" panose="02020603050405020304" pitchFamily="18" charset="0"/>
                        </a:rPr>
                        <a:t>4</a:t>
                      </a:r>
                    </a:p>
                  </a:txBody>
                  <a:tcPr/>
                </a:tc>
                <a:tc>
                  <a:txBody>
                    <a:bodyPr/>
                    <a:lstStyle/>
                    <a:p>
                      <a:pPr algn="ctr"/>
                      <a:r>
                        <a:rPr lang="ro-RO" dirty="0">
                          <a:latin typeface="Times New Roman" panose="02020603050405020304" pitchFamily="18" charset="0"/>
                          <a:cs typeface="Times New Roman" panose="02020603050405020304" pitchFamily="18" charset="0"/>
                        </a:rPr>
                        <a:t>8</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1</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dirty="0">
                          <a:latin typeface="Times New Roman" panose="02020603050405020304" pitchFamily="18" charset="0"/>
                          <a:cs typeface="Times New Roman" panose="02020603050405020304" pitchFamily="18" charset="0"/>
                        </a:rPr>
                        <a:t>-</a:t>
                      </a:r>
                    </a:p>
                  </a:txBody>
                  <a:tcPr/>
                </a:tc>
                <a:tc>
                  <a:txBody>
                    <a:bodyPr/>
                    <a:lstStyle/>
                    <a:p>
                      <a:pPr algn="ctr"/>
                      <a:r>
                        <a:rPr lang="ro-RO" dirty="0">
                          <a:latin typeface="Times New Roman" panose="02020603050405020304" pitchFamily="18" charset="0"/>
                          <a:cs typeface="Times New Roman" panose="02020603050405020304" pitchFamily="18" charset="0"/>
                        </a:rPr>
                        <a:t>5,27</a:t>
                      </a:r>
                    </a:p>
                  </a:txBody>
                  <a:tcPr/>
                </a:tc>
                <a:extLst>
                  <a:ext uri="{0D108BD9-81ED-4DB2-BD59-A6C34878D82A}">
                    <a16:rowId xmlns:a16="http://schemas.microsoft.com/office/drawing/2014/main" val="771577225"/>
                  </a:ext>
                </a:extLst>
              </a:tr>
              <a:tr h="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o-RO" dirty="0">
                          <a:latin typeface="Times New Roman" panose="02020603050405020304" pitchFamily="18" charset="0"/>
                          <a:cs typeface="Times New Roman" panose="02020603050405020304" pitchFamily="18" charset="0"/>
                        </a:rPr>
                        <a:t>a VIII-a B</a:t>
                      </a:r>
                    </a:p>
                  </a:txBody>
                  <a:tcPr/>
                </a:tc>
                <a:tc>
                  <a:txBody>
                    <a:bodyPr/>
                    <a:lstStyle/>
                    <a:p>
                      <a:pPr algn="ctr"/>
                      <a:r>
                        <a:rPr lang="ro-RO" dirty="0">
                          <a:latin typeface="Times New Roman" panose="02020603050405020304" pitchFamily="18" charset="0"/>
                          <a:cs typeface="Times New Roman" panose="02020603050405020304" pitchFamily="18" charset="0"/>
                        </a:rPr>
                        <a:t>24</a:t>
                      </a:r>
                    </a:p>
                  </a:txBody>
                  <a:tcPr/>
                </a:tc>
                <a:tc>
                  <a:txBody>
                    <a:bodyPr/>
                    <a:lstStyle/>
                    <a:p>
                      <a:pPr algn="ctr"/>
                      <a:r>
                        <a:rPr lang="ro-RO" dirty="0">
                          <a:latin typeface="Times New Roman" panose="02020603050405020304" pitchFamily="18" charset="0"/>
                          <a:cs typeface="Times New Roman" panose="02020603050405020304" pitchFamily="18" charset="0"/>
                        </a:rPr>
                        <a:t>7</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dirty="0">
                          <a:latin typeface="Times New Roman" panose="02020603050405020304" pitchFamily="18" charset="0"/>
                          <a:cs typeface="Times New Roman" panose="02020603050405020304" pitchFamily="18" charset="0"/>
                        </a:rPr>
                        <a:t>6</a:t>
                      </a:r>
                    </a:p>
                  </a:txBody>
                  <a:tcPr/>
                </a:tc>
                <a:tc>
                  <a:txBody>
                    <a:bodyPr/>
                    <a:lstStyle/>
                    <a:p>
                      <a:pPr algn="ctr"/>
                      <a:r>
                        <a:rPr lang="ro-RO" dirty="0">
                          <a:latin typeface="Times New Roman" panose="02020603050405020304" pitchFamily="18" charset="0"/>
                          <a:cs typeface="Times New Roman" panose="02020603050405020304" pitchFamily="18" charset="0"/>
                        </a:rPr>
                        <a:t>6</a:t>
                      </a:r>
                    </a:p>
                  </a:txBody>
                  <a:tcPr/>
                </a:tc>
                <a:tc>
                  <a:txBody>
                    <a:bodyPr/>
                    <a:lstStyle/>
                    <a:p>
                      <a:pPr algn="ctr"/>
                      <a:r>
                        <a:rPr lang="ro-RO" dirty="0">
                          <a:latin typeface="Times New Roman" panose="02020603050405020304" pitchFamily="18" charset="0"/>
                          <a:cs typeface="Times New Roman" panose="02020603050405020304" pitchFamily="18" charset="0"/>
                        </a:rPr>
                        <a:t>1</a:t>
                      </a:r>
                    </a:p>
                  </a:txBody>
                  <a:tcPr/>
                </a:tc>
                <a:tc>
                  <a:txBody>
                    <a:bodyPr/>
                    <a:lstStyle/>
                    <a:p>
                      <a:pPr algn="ctr"/>
                      <a:r>
                        <a:rPr lang="ro-RO" dirty="0">
                          <a:latin typeface="Times New Roman" panose="02020603050405020304" pitchFamily="18" charset="0"/>
                          <a:cs typeface="Times New Roman" panose="02020603050405020304" pitchFamily="18" charset="0"/>
                        </a:rPr>
                        <a:t>2</a:t>
                      </a:r>
                    </a:p>
                  </a:txBody>
                  <a:tcPr/>
                </a:tc>
                <a:tc>
                  <a:txBody>
                    <a:bodyPr/>
                    <a:lstStyle/>
                    <a:p>
                      <a:pPr algn="ctr"/>
                      <a:r>
                        <a:rPr lang="ro-RO">
                          <a:latin typeface="Times New Roman" panose="02020603050405020304" pitchFamily="18" charset="0"/>
                          <a:cs typeface="Times New Roman" panose="02020603050405020304" pitchFamily="18" charset="0"/>
                        </a:rPr>
                        <a:t>5,79</a:t>
                      </a:r>
                      <a:endParaRPr lang="ro-RO"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8692110"/>
                  </a:ext>
                </a:extLst>
              </a:tr>
            </a:tbl>
          </a:graphicData>
        </a:graphic>
      </p:graphicFrame>
    </p:spTree>
    <p:extLst>
      <p:ext uri="{BB962C8B-B14F-4D97-AF65-F5344CB8AC3E}">
        <p14:creationId xmlns:p14="http://schemas.microsoft.com/office/powerpoint/2010/main" val="365866527"/>
      </p:ext>
    </p:extLst>
  </p:cSld>
  <p:clrMapOvr>
    <a:masterClrMapping/>
  </p:clrMapOvr>
</p:sld>
</file>

<file path=ppt/theme/theme1.xml><?xml version="1.0" encoding="utf-8"?>
<a:theme xmlns:a="http://schemas.openxmlformats.org/drawingml/2006/main" name="Adiere">
  <a:themeElements>
    <a:clrScheme name="Adiere">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Adier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diere">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934</TotalTime>
  <Words>3759</Words>
  <Application>Microsoft Office PowerPoint</Application>
  <PresentationFormat>Ecran lat</PresentationFormat>
  <Paragraphs>975</Paragraphs>
  <Slides>41</Slides>
  <Notes>0</Notes>
  <HiddenSlides>0</HiddenSlides>
  <MMClips>0</MMClips>
  <ScaleCrop>false</ScaleCrop>
  <HeadingPairs>
    <vt:vector size="6" baseType="variant">
      <vt:variant>
        <vt:lpstr>Fonturi utilizate</vt:lpstr>
      </vt:variant>
      <vt:variant>
        <vt:i4>6</vt:i4>
      </vt:variant>
      <vt:variant>
        <vt:lpstr>Temă</vt:lpstr>
      </vt:variant>
      <vt:variant>
        <vt:i4>1</vt:i4>
      </vt:variant>
      <vt:variant>
        <vt:lpstr>Titluri diapozitive</vt:lpstr>
      </vt:variant>
      <vt:variant>
        <vt:i4>41</vt:i4>
      </vt:variant>
    </vt:vector>
  </HeadingPairs>
  <TitlesOfParts>
    <vt:vector size="48" baseType="lpstr">
      <vt:lpstr>Arial</vt:lpstr>
      <vt:lpstr>Candara</vt:lpstr>
      <vt:lpstr>Century Gothic</vt:lpstr>
      <vt:lpstr>Times New Roman</vt:lpstr>
      <vt:lpstr>Wingdings</vt:lpstr>
      <vt:lpstr>Wingdings 3</vt:lpstr>
      <vt:lpstr>Adiere</vt:lpstr>
      <vt:lpstr>Nr.  înreg.   2597/20.09.2022    </vt:lpstr>
      <vt:lpstr>Structura raportului</vt:lpstr>
      <vt:lpstr>         Prezentul raport de activitate a fost întocmit pe baza rapoartelor responsabililor de comisii, precum şi în baza datelor statistice furnizate de compartimentul secretariat, referindu-se la perioada 01.09.2021- 31.08.2022. Activitatea s-a desfasurat în baza prevederilor Planului managerial precum şi a Planului de activităţi elaborate pentru atingerea  obiectivelor propuse.</vt:lpstr>
      <vt:lpstr>Plan de școlarizare  </vt:lpstr>
      <vt:lpstr>Resurse umane</vt:lpstr>
      <vt:lpstr>Școlarizare și frecvență</vt:lpstr>
      <vt:lpstr>Starea disciplinară – medii la purtare sub 7</vt:lpstr>
      <vt:lpstr>Rezultatele evaluării inițiale la Lb. română V-VIII</vt:lpstr>
      <vt:lpstr>Rezultatele evaluării semestriale la Matematică V-VIII</vt:lpstr>
      <vt:lpstr>Evaluare Națională - clasa a II-a – Lb. română scris</vt:lpstr>
      <vt:lpstr>Evaluare Națională - clasa a II-a - Matematică</vt:lpstr>
      <vt:lpstr>Evaluare Națională - clasa a IV-a – Lb. română scris</vt:lpstr>
      <vt:lpstr>Evaluare Națională - clasa a IV-a - Matematică</vt:lpstr>
      <vt:lpstr>Evaluare Națională - clasa a VI-a – Limbă și comunicare</vt:lpstr>
      <vt:lpstr>Evaluare Națională - clasa a VI-a – Matematică și Științe</vt:lpstr>
      <vt:lpstr>              Situația la învățătură la sfârșitul anului școlar                                            </vt:lpstr>
      <vt:lpstr>ANALIZA SWOT</vt:lpstr>
      <vt:lpstr>Programe sociale – burse școlare</vt:lpstr>
      <vt:lpstr>             Gestionarea patrimoniului și dotarea școlii Gestionarea patrimoniului s-a materializat prin monitorizarea permanentă a stării mijloacelor materiale, întreținere și reparații. Achiziții făcute în anul școlar 2021-2022: </vt:lpstr>
      <vt:lpstr>           Școala a beneficiat de:  donații constând în: - 20 desktop-uri ca urmare a parteneriatului educațional încheiat cu Asociația Ateliere Fără Frontiere în cadrul proiectului Educlick; - cărți în valoare de 500 lei în urma desfășurării programului ,,Citește-mi 100 de povești!” în parteneriat cu Asociația OvidiuRo; și sponsorizări pentru corul școlii și pentru elevii din proiectul educațional ,,Start! Aleargă, copile!”                                            Sănătatea și securitatea în școală  Condițiile igienico-sanitare s-au încadrat în standardele urmărite de instituțiile abilitate care au efectuat controale tematice. Securitatea elevilor și a personalului școlii, paza obiectivelor, bunurilor, valorilor au fost asigurate prin: - efectuarea analizei de risc la securitatea fizică, obligație prevăzută în H.G. nr. 301 din 2012 - Norme Metodologice de aplicare a Legii nr. 333/2003, art. 2, alin. 3.: - întocmirea/actualizarea planului de pază, conform art. 5 din Legea nr. 333 din 2003; - întocmirea proiectului tehnic al sistemului de securitate (sistem alarma antiefracție, sistem de supraveghere video, sistem de control al accesului; - pază umană; - acorduri de cooperare încheiate pentru siguranța școlară.   </vt:lpstr>
      <vt:lpstr>         Rezultate la Evaluarea Națională                       Clasa a VIII – a </vt:lpstr>
      <vt:lpstr>               Activitatea cadrelor didactice - situații de învățare, metode și mijloace, rigurozitate științifică</vt:lpstr>
      <vt:lpstr>Aplicarea principiilor organizatorice în realizarea procesului de învățământ</vt:lpstr>
      <vt:lpstr>           Oferta educațională pentru anul școlar 2022-2023 a fost discutată și aprobată  în cadrul ședințelor comisiilor “LIMBĂ ȘI COMUNICARE”, “MATEMATICĂ ȘI ȘTIINȚE”. În cadrul ședințelor cu părinții preșcolarilor din grupele mari și aprobată în ședința Consiliului de Administrație din data de 19.01.2022, după cum urmează: </vt:lpstr>
      <vt:lpstr>Orientarea școlară și profesională a fost realizată prin:</vt:lpstr>
      <vt:lpstr>    Concursuri școlare</vt:lpstr>
      <vt:lpstr>                      Concursuri școlare</vt:lpstr>
      <vt:lpstr>                             Concursuri școlare  </vt:lpstr>
      <vt:lpstr>Proiecte educaționale desfășurate în anul școlar 2021-2022</vt:lpstr>
      <vt:lpstr>Proiecte educaționale desfășurate în anul școlar  2021-2022</vt:lpstr>
      <vt:lpstr>Contracte de colaborare/parteneriate educaționale</vt:lpstr>
      <vt:lpstr>Perfecționarea activității profesionale a cadrelor didactice</vt:lpstr>
      <vt:lpstr>Perfecționarea activității profesionale a cadrelor didactice</vt:lpstr>
      <vt:lpstr>Perfecționarea activității profesionale a cadrelor didactice</vt:lpstr>
      <vt:lpstr>Perfecționarea activității profesionale a cadrelor didactice</vt:lpstr>
      <vt:lpstr>Perfecționarea activității profesionale a cadrelor didactice</vt:lpstr>
      <vt:lpstr>Perfecționarea activității profesionale a cadrelor didactice</vt:lpstr>
      <vt:lpstr>Lucrări științifice/ simpozioane/ concursuri de specialitate/ publicații/  reviste </vt:lpstr>
      <vt:lpstr>Activități metodico-științifice</vt:lpstr>
      <vt:lpstr>  Calificativele acordate cadrelor didactice cu prilejul asistențelor/inspecțiilor școlare au fost:</vt:lpstr>
      <vt:lpstr>                   Felicitări pentru rezultatele obținute                            în urma activității depuse                                           și                     SUCCES ÎN CONTINUARE!               Director,                                                                         Director adjunct,          Prof. Marin Violeta                                                         Prof. Pâslaru Andreea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  3365/29.10.2022 Aprobat în CA din .....................                               Școala Gimnazială ,,Mihai Viteazul” Fetești </dc:title>
  <dc:creator>_</dc:creator>
  <cp:lastModifiedBy>_</cp:lastModifiedBy>
  <cp:revision>40</cp:revision>
  <dcterms:created xsi:type="dcterms:W3CDTF">2022-09-15T18:54:22Z</dcterms:created>
  <dcterms:modified xsi:type="dcterms:W3CDTF">2022-12-27T09:59:23Z</dcterms:modified>
</cp:coreProperties>
</file>